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13" Target="tableStyles.xml" Type="http://schemas.openxmlformats.org/officeDocument/2006/relationships/tableStyles"/>
  <Relationship Id="rId11" Target="slides/slide9.xml" Type="http://schemas.openxmlformats.org/officeDocument/2006/relationships/slide"/>
  <Relationship Id="rId10" Target="slides/slide8.xml" Type="http://schemas.openxmlformats.org/officeDocument/2006/relationships/slide"/>
  <Relationship Id="rId9" Target="slides/slide7.xml" Type="http://schemas.openxmlformats.org/officeDocument/2006/relationships/slide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64" name="GroupShape 6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5" name="Shape 6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6" name="Shape 6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4" name="GroupShape 2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" name="Shape 25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6" name="Shape 26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0" name="Shape 2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1" name="Shape 2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22" name="Shape 2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3" name="Shape 2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3" name="Shape 3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34" name="Shape 3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5" name="Shape 3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0" name="Shape 60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1" name="Shape 6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62" name="Shape 6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3" name="Shape 6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4" name="GroupShape 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16" name="Shape 1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7" name="Shape 1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8" name="GroupShape 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9" name="Shape 49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0" name="Shape 50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1" name="Shape 51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2" name="Shape 52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3" name="Shape 53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1" name="Shape 1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12" name="Shape 1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3" name="Shape 1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36" name="GroupShape 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" name="Shape 37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8" name="Shape 38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39" name="Shape 39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0" name="Shape 4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24.10.2023</a:t>
            </a:r>
          </a:p>
        </p:txBody>
      </p:sp>
      <p:sp>
        <p:nvSpPr>
          <p:cNvPr hidden="false" id="41" name="Shape 4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2" name="Shape 4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24.10.2023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4.png" Type="http://schemas.openxmlformats.org/officeDocument/2006/relationships/image"/>
  <Relationship Id="rId3" Target="../media/3.png" Type="http://schemas.openxmlformats.org/officeDocument/2006/relationships/image"/>
  <Relationship Id="rId2" Target="../media/2.png" Type="http://schemas.openxmlformats.org/officeDocument/2006/relationships/image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39.png" Type="http://schemas.openxmlformats.org/officeDocument/2006/relationships/image"/>
  <Relationship Id="rId1" Target="../media/38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4" Target="../slideLayouts/slideLayout2.xml" Type="http://schemas.openxmlformats.org/officeDocument/2006/relationships/slideLayout"/>
  <Relationship Id="rId3" Target="../media/7.png" Type="http://schemas.openxmlformats.org/officeDocument/2006/relationships/image"/>
  <Relationship Id="rId2" Target="../media/6.png" Type="http://schemas.openxmlformats.org/officeDocument/2006/relationships/image"/>
  <Relationship Id="rId1" Target="../media/5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5" Target="../slideLayouts/slideLayout2.xml" Type="http://schemas.openxmlformats.org/officeDocument/2006/relationships/slideLayout"/>
  <Relationship Id="rId4" Target="../media/11.png" Type="http://schemas.openxmlformats.org/officeDocument/2006/relationships/image"/>
  <Relationship Id="rId3" Target="../media/10.png" Type="http://schemas.openxmlformats.org/officeDocument/2006/relationships/image"/>
  <Relationship Id="rId2" Target="../media/9.png" Type="http://schemas.openxmlformats.org/officeDocument/2006/relationships/image"/>
  <Relationship Id="rId1" Target="../media/8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16.png" Type="http://schemas.openxmlformats.org/officeDocument/2006/relationships/image"/>
  <Relationship Id="rId4" Target="../media/15.png" Type="http://schemas.openxmlformats.org/officeDocument/2006/relationships/image"/>
  <Relationship Id="rId3" Target="../media/14.png" Type="http://schemas.openxmlformats.org/officeDocument/2006/relationships/image"/>
  <Relationship Id="rId2" Target="../media/13.png" Type="http://schemas.openxmlformats.org/officeDocument/2006/relationships/image"/>
  <Relationship Id="rId1" Target="../media/12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21.png" Type="http://schemas.openxmlformats.org/officeDocument/2006/relationships/image"/>
  <Relationship Id="rId4" Target="../media/20.png" Type="http://schemas.openxmlformats.org/officeDocument/2006/relationships/image"/>
  <Relationship Id="rId3" Target="../media/19.png" Type="http://schemas.openxmlformats.org/officeDocument/2006/relationships/image"/>
  <Relationship Id="rId2" Target="../media/18.png" Type="http://schemas.openxmlformats.org/officeDocument/2006/relationships/image"/>
  <Relationship Id="rId1" Target="../media/17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6" Target="../slideLayouts/slideLayout2.xml" Type="http://schemas.openxmlformats.org/officeDocument/2006/relationships/slideLayout"/>
  <Relationship Id="rId5" Target="../media/26.png" Type="http://schemas.openxmlformats.org/officeDocument/2006/relationships/image"/>
  <Relationship Id="rId4" Target="../media/25.png" Type="http://schemas.openxmlformats.org/officeDocument/2006/relationships/image"/>
  <Relationship Id="rId3" Target="../media/24.png" Type="http://schemas.openxmlformats.org/officeDocument/2006/relationships/image"/>
  <Relationship Id="rId2" Target="../media/23.png" Type="http://schemas.openxmlformats.org/officeDocument/2006/relationships/image"/>
  <Relationship Id="rId1" Target="../media/22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9" Target="../slideLayouts/slideLayout2.xml" Type="http://schemas.openxmlformats.org/officeDocument/2006/relationships/slideLayout"/>
  <Relationship Id="rId8" Target="../media/34.png" Type="http://schemas.openxmlformats.org/officeDocument/2006/relationships/image"/>
  <Relationship Id="rId7" Target="../media/33.png" Type="http://schemas.openxmlformats.org/officeDocument/2006/relationships/image"/>
  <Relationship Id="rId6" Target="../media/32.png" Type="http://schemas.openxmlformats.org/officeDocument/2006/relationships/image"/>
  <Relationship Id="rId5" Target="../media/31.png" Type="http://schemas.openxmlformats.org/officeDocument/2006/relationships/image"/>
  <Relationship Id="rId4" Target="../media/30.png" Type="http://schemas.openxmlformats.org/officeDocument/2006/relationships/image"/>
  <Relationship Id="rId3" Target="../media/29.png" Type="http://schemas.openxmlformats.org/officeDocument/2006/relationships/image"/>
  <Relationship Id="rId2" Target="../media/28.png" Type="http://schemas.openxmlformats.org/officeDocument/2006/relationships/image"/>
  <Relationship Id="rId1" Target="../media/27.pn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2" Target="../slideLayouts/slideLayout2.xml" Type="http://schemas.openxmlformats.org/officeDocument/2006/relationships/slideLayout"/>
  <Relationship Id="rId1" Target="../media/35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3" Target="../slideLayouts/slideLayout2.xml" Type="http://schemas.openxmlformats.org/officeDocument/2006/relationships/slideLayout"/>
  <Relationship Id="rId2" Target="../media/37.png" Type="http://schemas.openxmlformats.org/officeDocument/2006/relationships/image"/>
  <Relationship Id="rId1" Target="../media/36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8" name="Picture 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" y="0"/>
            <a:ext cx="12210079" cy="6861809"/>
          </a:xfrm>
          <a:prstGeom prst="rect">
            <a:avLst/>
          </a:prstGeom>
        </p:spPr>
      </p:pic>
      <p:pic>
        <p:nvPicPr>
          <p:cNvPr hidden="false" id="80" name="Picture 8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-29544" y="-8887"/>
            <a:ext cx="12269164" cy="6895015"/>
          </a:xfrm>
          <a:prstGeom prst="rect">
            <a:avLst/>
          </a:prstGeom>
        </p:spPr>
      </p:pic>
      <p:sp>
        <p:nvSpPr>
          <p:cNvPr hidden="false" id="81" name="Shape 81"/>
          <p:cNvSpPr txBox="false"/>
          <p:nvPr isPhoto="false"/>
        </p:nvSpPr>
        <p:spPr>
          <a:xfrm flipH="false" flipV="false" rot="0">
            <a:off x="196692" y="4656082"/>
            <a:ext cx="8121830" cy="1493839"/>
          </a:xfrm>
          <a:prstGeom prst="roundRect">
            <a:avLst>
              <a:gd fmla="val 6164" name="adj"/>
            </a:avLst>
          </a:prstGeom>
          <a:solidFill>
            <a:srgbClr val="4D5FE5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2" name="Shape 82"/>
          <p:cNvSpPr txBox="false"/>
          <p:nvPr isPhoto="false"/>
        </p:nvSpPr>
        <p:spPr>
          <a:xfrm flipH="false" flipV="false" rot="0">
            <a:off x="2460479" y="701428"/>
            <a:ext cx="8889318" cy="846386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sz="30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КЛИЕНТОЦЕНТРИЧНОСТЬ </a:t>
            </a:r>
            <a:endParaRPr sz="30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  <a:p>
            <a:pPr algn="l" indent="0" marL="0">
              <a:lnSpc>
                <a:spcPts val="3300"/>
              </a:lnSpc>
            </a:pPr>
            <a:r>
              <a:rPr sz="30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В КОНТРОЛЬНОЙ (НАДЗОРНОЙ) ДЕЯТЕЛЬНОСТИ</a:t>
            </a:r>
            <a:endParaRPr sz="30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84" name="Picture 8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566410" y="1495270"/>
            <a:ext cx="5716106" cy="3946152"/>
          </a:xfrm>
          <a:prstGeom prst="rect">
            <a:avLst/>
          </a:prstGeom>
        </p:spPr>
      </p:pic>
      <p:pic>
        <p:nvPicPr>
          <p:cNvPr hidden="false" id="86" name="Picture 8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04538" y="548221"/>
            <a:ext cx="1095661" cy="1152801"/>
          </a:xfrm>
          <a:prstGeom prst="rect">
            <a:avLst/>
          </a:prstGeom>
        </p:spPr>
      </p:pic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353006" y="5018228"/>
            <a:ext cx="8889318" cy="846385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sz="26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ФОРМИРОВАНИЕ КАРТЫ КЛИЕНТА</a:t>
            </a:r>
            <a:endParaRPr sz="26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  <a:p>
            <a:pPr algn="l" indent="0" marL="0">
              <a:lnSpc>
                <a:spcPts val="3300"/>
              </a:lnSpc>
            </a:pPr>
            <a:r>
              <a:rPr sz="26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В КОНТРОЛЬНОЙ (НАДЗОРНОЙ) ДЕЯТЕЛЬНОСТИ</a:t>
            </a:r>
            <a:endParaRPr sz="26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94" name="GroupShape 2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96" name="Picture 296"/>
          <p:cNvPicPr preferRelativeResize="true"/>
          <p:nvPr isPhoto="false"/>
        </p:nvPicPr>
        <p:blipFill>
          <a:blip r:embed="rId1"/>
          <a:srcRect b="0" l="0" r="20265" t="5084"/>
          <a:stretch/>
        </p:blipFill>
        <p:spPr>
          <a:xfrm flipH="false" flipV="false" rot="0">
            <a:off x="7046070" y="0"/>
            <a:ext cx="5145930" cy="6822750"/>
          </a:xfrm>
          <a:prstGeom prst="rect">
            <a:avLst/>
          </a:prstGeom>
        </p:spPr>
      </p:pic>
      <p:sp>
        <p:nvSpPr>
          <p:cNvPr hidden="false" id="297" name="Shape 297"/>
          <p:cNvSpPr txBox="false"/>
          <p:nvPr isPhoto="false"/>
        </p:nvSpPr>
        <p:spPr>
          <a:xfrm flipH="false" flipV="false" rot="0">
            <a:off x="5947395" y="2373316"/>
            <a:ext cx="4755776" cy="1352358"/>
          </a:xfrm>
          <a:prstGeom prst="roundRect">
            <a:avLst>
              <a:gd fmla="val 7271" name="adj"/>
            </a:avLst>
          </a:prstGeom>
          <a:gradFill>
            <a:gsLst>
              <a:gs pos="73000">
                <a:schemeClr val="bg1"/>
              </a:gs>
              <a:gs pos="100000">
                <a:srgbClr val="EFF8FF"/>
              </a:gs>
            </a:gsLst>
          </a:gradFill>
          <a:ln>
            <a:noFill/>
          </a:ln>
        </p:spPr>
        <p:txBody>
          <a:bodyPr anchor="ctr" bIns="324000" lIns="0" rIns="0" tIns="432000" wrap="square">
            <a:spAutoFit/>
          </a:bodyPr>
          <a:p>
            <a:pPr algn="ctr" indent="0" marL="0">
              <a:lnSpc>
                <a:spcPts val="2100"/>
              </a:lnSpc>
            </a:pPr>
            <a:r>
              <a:rPr sz="1600">
                <a:solidFill>
                  <a:srgbClr val="003668"/>
                </a:solidFill>
                <a:latin typeface="Golos Text VF Medium"/>
                <a:ea typeface="Golos Text VF Medium"/>
                <a:cs typeface="Golos Text VF Medium"/>
              </a:rPr>
              <a:t>Контрольные </a:t>
            </a:r>
            <a:r>
              <a:rPr sz="1600">
                <a:solidFill>
                  <a:srgbClr val="003668"/>
                </a:solidFill>
                <a:latin typeface="Golos Text VF Medium"/>
                <a:ea typeface="Golos Text VF Medium"/>
                <a:cs typeface="Golos Text VF Medium"/>
              </a:rPr>
              <a:t>мероприятия </a:t>
            </a:r>
            <a:endParaRPr sz="1600">
              <a:solidFill>
                <a:srgbClr val="003668"/>
              </a:solidFill>
              <a:latin typeface="Golos Text VF Medium"/>
              <a:ea typeface="Golos Text VF Medium"/>
              <a:cs typeface="Golos Text VF Medium"/>
            </a:endParaRPr>
          </a:p>
          <a:p>
            <a:pPr algn="ctr" indent="0" marL="0">
              <a:lnSpc>
                <a:spcPts val="2100"/>
              </a:lnSpc>
            </a:pPr>
            <a:r>
              <a:rPr sz="1400">
                <a:solidFill>
                  <a:srgbClr val="3359D1"/>
                </a:solidFill>
                <a:latin typeface="Golos Text Bold"/>
                <a:ea typeface="Golos Text Bold"/>
                <a:cs typeface="Golos Text Bold"/>
              </a:rPr>
              <a:t>2025/2026</a:t>
            </a:r>
            <a:endParaRPr sz="1400">
              <a:solidFill>
                <a:srgbClr val="3359D1"/>
              </a:solidFill>
              <a:latin typeface="Golos Text Bold"/>
              <a:ea typeface="Golos Text Bold"/>
              <a:cs typeface="Golos Text Bold"/>
            </a:endParaRPr>
          </a:p>
        </p:txBody>
      </p:sp>
      <p:sp>
        <p:nvSpPr>
          <p:cNvPr hidden="false" id="298" name="Shape 298"/>
          <p:cNvSpPr txBox="false"/>
          <p:nvPr isPhoto="false"/>
        </p:nvSpPr>
        <p:spPr>
          <a:xfrm flipH="true" flipV="false" rot="10800000">
            <a:off x="5339080" y="2818367"/>
            <a:ext cx="876832" cy="449578"/>
          </a:xfrm>
          <a:prstGeom prst="rightArrow">
            <a:avLst>
              <a:gd fmla="val 59879" name="adj1"/>
              <a:gd fmla="val 123706" name="adj2"/>
            </a:avLst>
          </a:prstGeom>
          <a:gradFill>
            <a:gsLst>
              <a:gs pos="100000">
                <a:srgbClr val="49B8FD"/>
              </a:gs>
              <a:gs pos="44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8890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9" name="Shape 299"/>
          <p:cNvSpPr txBox="false"/>
          <p:nvPr isPhoto="false"/>
        </p:nvSpPr>
        <p:spPr>
          <a:xfrm flipH="false" flipV="false" rot="0">
            <a:off x="2399123" y="528928"/>
            <a:ext cx="8983535" cy="42319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30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Этапы внедрения </a:t>
            </a:r>
            <a:r>
              <a:rPr b="true" sz="30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endParaRPr b="true" sz="30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300" name="Shape 300"/>
          <p:cNvSpPr txBox="false"/>
          <p:nvPr isPhoto="false"/>
        </p:nvSpPr>
        <p:spPr>
          <a:xfrm flipH="false" flipV="false" rot="0">
            <a:off x="658810" y="2373316"/>
            <a:ext cx="4755775" cy="1352358"/>
          </a:xfrm>
          <a:prstGeom prst="roundRect">
            <a:avLst>
              <a:gd fmla="val 7271" name="adj"/>
            </a:avLst>
          </a:prstGeom>
          <a:gradFill>
            <a:gsLst>
              <a:gs pos="73000">
                <a:schemeClr val="bg1"/>
              </a:gs>
              <a:gs pos="100000">
                <a:srgbClr val="EFF8FF"/>
              </a:gs>
            </a:gsLst>
          </a:gradFill>
          <a:ln>
            <a:noFill/>
          </a:ln>
        </p:spPr>
        <p:txBody>
          <a:bodyPr anchor="ctr" bIns="324000" lIns="0" rIns="0" tIns="432000" wrap="square">
            <a:spAutoFit/>
          </a:bodyPr>
          <a:p>
            <a:pPr algn="ctr" indent="0" marL="0">
              <a:lnSpc>
                <a:spcPts val="2100"/>
              </a:lnSpc>
            </a:pPr>
            <a:r>
              <a:rPr sz="1600">
                <a:solidFill>
                  <a:srgbClr val="003668"/>
                </a:solidFill>
                <a:latin typeface="Golos Text VF Medium"/>
                <a:ea typeface="Golos Text VF Medium"/>
                <a:cs typeface="Golos Text VF Medium"/>
              </a:rPr>
              <a:t>Профилактические мероприятия </a:t>
            </a:r>
            <a:endParaRPr sz="1600">
              <a:solidFill>
                <a:srgbClr val="003668"/>
              </a:solidFill>
              <a:latin typeface="Golos Text VF Medium"/>
              <a:ea typeface="Golos Text VF Medium"/>
              <a:cs typeface="Golos Text VF Medium"/>
            </a:endParaRPr>
          </a:p>
          <a:p>
            <a:pPr algn="ctr" indent="0" marL="0">
              <a:lnSpc>
                <a:spcPts val="2100"/>
              </a:lnSpc>
            </a:pPr>
            <a:r>
              <a:rPr sz="1400">
                <a:solidFill>
                  <a:srgbClr val="3359D1"/>
                </a:solidFill>
                <a:latin typeface="Golos Text Bold"/>
                <a:ea typeface="Golos Text Bold"/>
                <a:cs typeface="Golos Text Bold"/>
              </a:rPr>
              <a:t>2024/2025</a:t>
            </a:r>
            <a:endParaRPr sz="1400">
              <a:solidFill>
                <a:srgbClr val="3359D1"/>
              </a:solidFill>
              <a:latin typeface="Golos Text Bold"/>
              <a:ea typeface="Golos Text Bold"/>
              <a:cs typeface="Golos Text Bold"/>
            </a:endParaRPr>
          </a:p>
        </p:txBody>
      </p:sp>
      <p:grpSp>
        <p:nvGrpSpPr>
          <p:cNvPr hidden="false" id="301" name="Shape 301"/>
          <p:cNvGrpSpPr/>
          <p:nvPr isPhoto="false"/>
        </p:nvGrpSpPr>
        <p:grpSpPr>
          <a:xfrm flipH="false" flipV="false" rot="0">
            <a:off x="2591058" y="1802701"/>
            <a:ext cx="860801" cy="860798"/>
            <a:chOff x="0" y="0"/>
            <a:chExt cx="860801" cy="860798"/>
          </a:xfrm>
        </p:grpSpPr>
        <p:grpSp>
          <p:nvGrpSpPr>
            <p:cNvPr hidden="false" id="302" name="Shape 302"/>
            <p:cNvGrpSpPr/>
            <p:nvPr isPhoto="false"/>
          </p:nvGrpSpPr>
          <p:grpSpPr>
            <a:xfrm flipH="false" flipV="false" rot="0">
              <a:off x="0" y="0"/>
              <a:ext cx="860801" cy="860798"/>
              <a:chOff x="0" y="0"/>
              <a:chExt cx="860801" cy="860798"/>
            </a:xfrm>
          </p:grpSpPr>
          <p:sp>
            <p:nvSpPr>
              <p:cNvPr hidden="false" id="303" name="Shape 303"/>
              <p:cNvSpPr txBox="false"/>
              <p:nvPr isPhoto="false"/>
            </p:nvSpPr>
            <p:spPr>
              <a:xfrm flipH="false" flipV="false" rot="0">
                <a:off x="0" y="0"/>
                <a:ext cx="860801" cy="860798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 bIns="45720" lIns="91440" rIns="91440" tIns="45720"/>
              <a:p>
                <a:pPr algn="ctr" indent="0" marL="0"/>
                <a:endParaRPr sz="3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hidden="false" id="304" name="Shape 304"/>
              <p:cNvSpPr txBox="false"/>
              <p:nvPr isPhoto="false"/>
            </p:nvSpPr>
            <p:spPr>
              <a:xfrm flipH="false" flipV="false" rot="0">
                <a:off x="30337" y="30337"/>
                <a:ext cx="800126" cy="80012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87000">
                    <a:srgbClr val="49B8FD"/>
                  </a:gs>
                  <a:gs pos="47000">
                    <a:srgbClr val="486FFD"/>
                  </a:gs>
                  <a:gs pos="3000">
                    <a:srgbClr val="283CD2">
                      <a:lumMod val="95000"/>
                    </a:srgbClr>
                  </a:gs>
                </a:gsLst>
              </a:gradFill>
              <a:ln w="114300">
                <a:solidFill>
                  <a:schemeClr val="bg1"/>
                </a:solidFill>
                <a:prstDash val="solid"/>
              </a:ln>
            </p:spPr>
            <p:txBody>
              <a:bodyPr anchor="ctr" bIns="45720" lIns="91440" rIns="91440" tIns="45720"/>
              <a:p>
                <a:pPr algn="ctr" indent="0" marL="0"/>
                <a:endParaRPr sz="3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hidden="false" id="305" name="Shape 305"/>
            <p:cNvSpPr txBox="true"/>
            <p:nvPr isPhoto="false"/>
          </p:nvSpPr>
          <p:spPr>
            <a:xfrm flipH="false" flipV="false" rot="0">
              <a:off x="252739" y="405927"/>
              <a:ext cx="355322" cy="213647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>
              <a:defPPr/>
              <a:lvl1pPr algn="ctr" indent="0" lvl="0" marL="0">
                <a:lnSpc>
                  <a:spcPts val="1400"/>
                </a:lnSpc>
                <a:defRPr sz="1600">
                  <a:solidFill>
                    <a:schemeClr val="bg1"/>
                  </a:solidFill>
                  <a:latin typeface="Golos Text Bold"/>
                  <a:ea typeface="Golos Text Bold"/>
                  <a:cs typeface="Golos Text Bold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2800"/>
                <a:t>1</a:t>
              </a:r>
              <a:endParaRPr sz="2800"/>
            </a:p>
          </p:txBody>
        </p:sp>
      </p:grpSp>
      <p:sp>
        <p:nvSpPr>
          <p:cNvPr hidden="false" id="306" name="Shape 306"/>
          <p:cNvSpPr txBox="false"/>
          <p:nvPr isPhoto="false"/>
        </p:nvSpPr>
        <p:spPr>
          <a:xfrm flipH="false" flipV="false" rot="0">
            <a:off x="968833" y="3926556"/>
            <a:ext cx="4135730" cy="893898"/>
          </a:xfrm>
          <a:prstGeom prst="rect">
            <a:avLst/>
          </a:prstGeom>
        </p:spPr>
        <p:txBody>
          <a:bodyPr bIns="45720" lIns="0" rIns="91440" tIns="45720" wrap="square">
            <a:spAutoFit/>
          </a:bodyPr>
          <a:p>
            <a:pPr algn="ctr" indent="0" marL="0">
              <a:lnSpc>
                <a:spcPts val="1600"/>
              </a:lnSpc>
              <a:spcBef>
                <a:spcPts val="1200"/>
              </a:spcBef>
            </a:pPr>
            <a:r>
              <a:rPr b="true" sz="11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При выборе 10% процессов осуществления государственного контроля (надзора) следует выбирать процессы, относящиеся к профилактическим мероприятиям</a:t>
            </a:r>
            <a:endParaRPr b="true" sz="11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hidden="false" id="307" name="Shape 307"/>
          <p:cNvGrpSpPr/>
          <p:nvPr isPhoto="false"/>
        </p:nvGrpSpPr>
        <p:grpSpPr>
          <a:xfrm flipH="false" flipV="false" rot="0">
            <a:off x="7879643" y="1802701"/>
            <a:ext cx="860801" cy="860798"/>
            <a:chOff x="0" y="0"/>
            <a:chExt cx="860801" cy="860798"/>
          </a:xfrm>
        </p:grpSpPr>
        <p:grpSp>
          <p:nvGrpSpPr>
            <p:cNvPr hidden="false" id="308" name="Shape 308"/>
            <p:cNvGrpSpPr/>
            <p:nvPr isPhoto="false"/>
          </p:nvGrpSpPr>
          <p:grpSpPr>
            <a:xfrm flipH="false" flipV="false" rot="0">
              <a:off x="0" y="0"/>
              <a:ext cx="860801" cy="860798"/>
              <a:chOff x="0" y="0"/>
              <a:chExt cx="860801" cy="860798"/>
            </a:xfrm>
          </p:grpSpPr>
          <p:sp>
            <p:nvSpPr>
              <p:cNvPr hidden="false" id="309" name="Shape 309"/>
              <p:cNvSpPr txBox="false"/>
              <p:nvPr isPhoto="false"/>
            </p:nvSpPr>
            <p:spPr>
              <a:xfrm flipH="false" flipV="false" rot="0">
                <a:off x="0" y="0"/>
                <a:ext cx="860801" cy="860798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anchor="ctr" bIns="45720" lIns="91440" rIns="91440" tIns="45720"/>
              <a:p>
                <a:pPr algn="ctr" indent="0" marL="0"/>
                <a:endParaRPr sz="3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hidden="false" id="310" name="Shape 310"/>
              <p:cNvSpPr txBox="false"/>
              <p:nvPr isPhoto="false"/>
            </p:nvSpPr>
            <p:spPr>
              <a:xfrm flipH="false" flipV="false" rot="0">
                <a:off x="30337" y="30337"/>
                <a:ext cx="800126" cy="80012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87000">
                    <a:srgbClr val="49B8FD"/>
                  </a:gs>
                  <a:gs pos="47000">
                    <a:srgbClr val="486FFD"/>
                  </a:gs>
                  <a:gs pos="3000">
                    <a:srgbClr val="283CD2">
                      <a:lumMod val="95000"/>
                    </a:srgbClr>
                  </a:gs>
                </a:gsLst>
              </a:gradFill>
              <a:ln w="114300">
                <a:solidFill>
                  <a:schemeClr val="bg1"/>
                </a:solidFill>
                <a:prstDash val="solid"/>
              </a:ln>
            </p:spPr>
            <p:txBody>
              <a:bodyPr anchor="ctr" bIns="45720" lIns="91440" rIns="91440" tIns="45720"/>
              <a:p>
                <a:pPr algn="ctr" indent="0" marL="0"/>
                <a:endParaRPr sz="3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hidden="false" id="311" name="Shape 311"/>
            <p:cNvSpPr txBox="true"/>
            <p:nvPr isPhoto="false"/>
          </p:nvSpPr>
          <p:spPr>
            <a:xfrm flipH="false" flipV="false" rot="0">
              <a:off x="252739" y="405927"/>
              <a:ext cx="355322" cy="213647"/>
            </a:xfrm>
            <a:prstGeom prst="rect">
              <a:avLst/>
            </a:prstGeom>
          </p:spPr>
          <p:txBody>
            <a:bodyPr bIns="0" lIns="0" rIns="0" tIns="0" wrap="square">
              <a:spAutoFit/>
            </a:bodyPr>
            <a:lstStyle>
              <a:defPPr/>
              <a:lvl1pPr algn="ctr" indent="0" lvl="0" marL="0">
                <a:lnSpc>
                  <a:spcPts val="1400"/>
                </a:lnSpc>
                <a:defRPr sz="1600">
                  <a:solidFill>
                    <a:schemeClr val="bg1"/>
                  </a:solidFill>
                  <a:latin typeface="Golos Text Bold"/>
                  <a:ea typeface="Golos Text Bold"/>
                  <a:cs typeface="Golos Text Bold"/>
                </a:defRPr>
              </a:lvl1pPr>
              <a:lvl2pPr algn="l" indent="0" lvl="1" marL="457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indent="0" lvl="2" marL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indent="0" lvl="3" marL="1371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indent="0" lvl="4" marL="18288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indent="0" lvl="5" marL="22860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indent="0" lvl="6" marL="27432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indent="0" lvl="7" marL="3200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indent="0" lvl="8" marL="36576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sz="2800"/>
                <a:t>2</a:t>
              </a:r>
              <a:endParaRPr sz="2800"/>
            </a:p>
          </p:txBody>
        </p:sp>
      </p:grpSp>
      <p:pic>
        <p:nvPicPr>
          <p:cNvPr hidden="false" id="313" name="Picture 31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8621" y="229769"/>
            <a:ext cx="1026839" cy="1067391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3982684" y="2356554"/>
            <a:ext cx="7807567" cy="2754332"/>
          </a:xfrm>
          <a:prstGeom prst="roundRect">
            <a:avLst>
              <a:gd fmla="val 4619" name="adj"/>
            </a:avLst>
          </a:prstGeom>
          <a:solidFill>
            <a:srgbClr val="EFF7F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0" name="Shape 90"/>
          <p:cNvSpPr txBox="false"/>
          <p:nvPr isPhoto="false"/>
        </p:nvSpPr>
        <p:spPr>
          <a:xfrm flipH="false" flipV="false" rot="0">
            <a:off x="5520565" y="2431359"/>
            <a:ext cx="2218466" cy="287161"/>
          </a:xfrm>
          <a:prstGeom prst="roundRect">
            <a:avLst>
              <a:gd fmla="val 12139" name="adj"/>
            </a:avLst>
          </a:prstGeom>
          <a:solidFill>
            <a:srgbClr val="D3E3FD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1" name="Shape 91"/>
          <p:cNvSpPr txBox="false"/>
          <p:nvPr isPhoto="false"/>
        </p:nvSpPr>
        <p:spPr>
          <a:xfrm flipH="false" flipV="false" rot="0">
            <a:off x="2031611" y="264608"/>
            <a:ext cx="8983535" cy="39658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Федеральный проект  «Государство для людей»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92" name="Shape 92"/>
          <p:cNvSpPr txBox="false"/>
          <p:nvPr isPhoto="false"/>
        </p:nvSpPr>
        <p:spPr>
          <a:xfrm flipH="false" flipV="false" rot="0">
            <a:off x="660083" y="1205656"/>
            <a:ext cx="4938078" cy="747641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2000"/>
              </a:lnSpc>
            </a:pP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Федеральный проект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«Государство для людей» </a:t>
            </a: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– </a:t>
            </a: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это новая культура взаимодействия государства, граждан и </a:t>
            </a: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бизнеса </a:t>
            </a:r>
            <a:endParaRPr b="true" sz="15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6920098" y="1628878"/>
            <a:ext cx="4816697" cy="200055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l" indent="0" marL="0"/>
            <a:r>
              <a:rPr b="true" sz="11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(</a:t>
            </a:r>
            <a:r>
              <a:rPr b="true" sz="13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Распоряжение Правительства РФ от 06.10.2021 № 2816-р)</a:t>
            </a:r>
            <a:endParaRPr b="true" sz="13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5598161" y="2426105"/>
            <a:ext cx="6026827" cy="1461939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1900"/>
              </a:lnSpc>
            </a:pP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Клиентоцентричность</a:t>
            </a:r>
            <a:r>
              <a:rPr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— концепция развития ведомств для удовлетворения интересов и потребностей </a:t>
            </a:r>
            <a:r>
              <a:rPr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людей</a:t>
            </a:r>
            <a:endParaRPr sz="15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  <a:p>
            <a:pPr algn="just" indent="0" marL="0">
              <a:lnSpc>
                <a:spcPts val="1900"/>
              </a:lnSpc>
            </a:pPr>
            <a:endParaRPr sz="10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  <a:p>
            <a:pPr algn="just" indent="0" marL="0">
              <a:lnSpc>
                <a:spcPts val="1900"/>
              </a:lnSpc>
            </a:pPr>
            <a:r>
              <a:rPr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Это модель построения деятельности и устройства  ведомств, обеспечивающее качественное взаимодействие, максимально адаптированное под каждого </a:t>
            </a:r>
            <a:r>
              <a:rPr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человека</a:t>
            </a:r>
            <a:endParaRPr sz="15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95" name="Shape 95"/>
          <p:cNvSpPr txBox="false"/>
          <p:nvPr isPhoto="false"/>
        </p:nvSpPr>
        <p:spPr>
          <a:xfrm flipH="false" flipV="false" rot="0">
            <a:off x="6899813" y="1125887"/>
            <a:ext cx="4816696" cy="410369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1600"/>
              </a:lnSpc>
            </a:pPr>
            <a:r>
              <a:rPr sz="13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Проект входит в перечень инициатив социально-экономического развития Российской Федерации до 2030 </a:t>
            </a:r>
            <a:r>
              <a:rPr sz="13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года</a:t>
            </a:r>
            <a:endParaRPr sz="13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97" name="Picture 9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113206" y="1141062"/>
            <a:ext cx="662120" cy="812236"/>
          </a:xfrm>
          <a:prstGeom prst="rect">
            <a:avLst/>
          </a:prstGeom>
        </p:spPr>
      </p:pic>
      <p:pic>
        <p:nvPicPr>
          <p:cNvPr hidden="false" id="99" name="Picture 9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60083" y="2143800"/>
            <a:ext cx="4794706" cy="3171090"/>
          </a:xfrm>
          <a:prstGeom prst="rect">
            <a:avLst/>
          </a:prstGeom>
        </p:spPr>
      </p:pic>
      <p:pic>
        <p:nvPicPr>
          <p:cNvPr hidden="false" id="101" name="Picture 10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847251" y="5607567"/>
            <a:ext cx="11031793" cy="86177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>
              <a:lnSpc>
                <a:spcPts val="2000"/>
              </a:lnSpc>
            </a:pP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Федеральный проект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«Государство для людей» </a:t>
            </a: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сформирован на основании инициативы социально-экономического развития Российской Федерации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«Государство для людей» </a:t>
            </a:r>
            <a:r>
              <a:rPr b="true" sz="15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и внесен в подсистему управления национальными проектами ГИИС «Электронный бюджет».</a:t>
            </a:r>
            <a:endParaRPr b="true" sz="15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03" name="GroupShape 10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1987366" y="274230"/>
            <a:ext cx="8983535" cy="393185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Ф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едеральный 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проект  «Государство для людей»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106" name="Picture 10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  <p:pic>
        <p:nvPicPr>
          <p:cNvPr hidden="false" id="108" name="Picture 10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384180" y="1352185"/>
            <a:ext cx="623918" cy="623914"/>
          </a:xfrm>
          <a:prstGeom prst="rect">
            <a:avLst/>
          </a:prstGeom>
        </p:spPr>
      </p:pic>
      <p:pic>
        <p:nvPicPr>
          <p:cNvPr hidden="false" id="110" name="Picture 110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410970" y="2301987"/>
            <a:ext cx="580502" cy="580499"/>
          </a:xfrm>
          <a:prstGeom prst="rect">
            <a:avLst/>
          </a:prstGeom>
        </p:spPr>
      </p:pic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1171750" y="3211643"/>
            <a:ext cx="10467183" cy="829639"/>
          </a:xfrm>
          <a:prstGeom prst="roundRect">
            <a:avLst>
              <a:gd fmla="val 6119" name="adj"/>
            </a:avLst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1239848" y="3214568"/>
            <a:ext cx="10198508" cy="6924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реализация инициативы обеспечит повышение уровня доверия граждан, делового и экспертного сообществ к органам государственной власти (в том числе в сфере контрольно-надзорной деятельности), а также будет способствовать снижению административных и временных издержек при ведении предпринимательской деятельности.</a:t>
            </a:r>
            <a:endParaRPr b="false" i="false" sz="13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1171750" y="1253824"/>
            <a:ext cx="10467183" cy="829639"/>
          </a:xfrm>
          <a:prstGeom prst="roundRect">
            <a:avLst>
              <a:gd fmla="val 6119" name="adj"/>
            </a:avLst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1283111" y="1283603"/>
            <a:ext cx="10063316" cy="6924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повышение качества жизни каждого человека и уровня доверия граждан, организаций, государственных органов через трансформацию подходов к работе с людьми для решения их жизненных ситуаций, простого и быстрого решения проблем, </a:t>
            </a:r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проактивного</a:t>
            </a:r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 информирования о новых возможностях, возникающих в государстве.</a:t>
            </a:r>
            <a:endParaRPr b="false" i="false" sz="13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1148773" y="2164964"/>
            <a:ext cx="10467183" cy="967576"/>
          </a:xfrm>
          <a:prstGeom prst="roundRect">
            <a:avLst>
              <a:gd fmla="val 6119" name="adj"/>
            </a:avLst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17" name="Picture 117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15685" y="3252420"/>
            <a:ext cx="598647" cy="598644"/>
          </a:xfrm>
          <a:prstGeom prst="rect">
            <a:avLst/>
          </a:prstGeom>
        </p:spPr>
      </p:pic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1148773" y="2188369"/>
            <a:ext cx="10380658" cy="89255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клиентоцентричный</a:t>
            </a:r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 подход в организациях, ассоциируемых гражданами с государством, обеспечит удовлетворение реальных потребностей граждан и бизнеса без необходимости поиска «нужного кабинета» или услуги. Проект направлен на формирование </a:t>
            </a:r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клиентоцентричной</a:t>
            </a:r>
            <a:r>
              <a:rPr sz="1300">
                <a:solidFill>
                  <a:schemeClr val="bg1"/>
                </a:solidFill>
                <a:latin typeface="Cambria"/>
                <a:ea typeface="Cambria"/>
                <a:cs typeface="Cambria"/>
              </a:rPr>
              <a:t> культуры и реинжиниринг процессов взаимодействия государства внутри себя и со всеми категориями граждан и бизнеса.</a:t>
            </a:r>
            <a:endParaRPr b="false" i="false" sz="1300">
              <a:solidFill>
                <a:schemeClr val="bg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1913574" y="759295"/>
            <a:ext cx="1249956" cy="42319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ЦЕЛИ: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1734135" y="4120385"/>
            <a:ext cx="1481014" cy="393184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ЗАДАЧИ: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272846" y="4502005"/>
            <a:ext cx="5524806" cy="2215532"/>
          </a:xfrm>
          <a:prstGeom prst="roundRect">
            <a:avLst>
              <a:gd fmla="val 6119" name="adj"/>
            </a:avLst>
          </a:prstGeom>
          <a:solidFill>
            <a:srgbClr val="E1EFF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6182525" y="4493058"/>
            <a:ext cx="5524806" cy="2215531"/>
          </a:xfrm>
          <a:prstGeom prst="roundRect">
            <a:avLst>
              <a:gd fmla="val 6119" name="adj"/>
            </a:avLst>
          </a:prstGeom>
          <a:solidFill>
            <a:srgbClr val="E1EFF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440623" y="4493059"/>
            <a:ext cx="1481014" cy="393184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2024: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6276767" y="4493058"/>
            <a:ext cx="1481013" cy="393184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33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2030: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272846" y="4784556"/>
            <a:ext cx="5449528" cy="83099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-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Все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федеральные и региональные органы исполнительной власти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внедрили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принципы и стандарты «Правила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», включая: «Государство для людей», «Государство для бизнеса», «Стандарт для внутреннего клиента»;</a:t>
            </a:r>
            <a:endParaRPr b="true" sz="12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243102" y="5566584"/>
            <a:ext cx="5383408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-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100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% новых государственных услуг проходят оценку региональными и федеральными лабораториями пользовательского тестирования;</a:t>
            </a:r>
            <a:endParaRPr b="true" sz="12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272846" y="6132870"/>
            <a:ext cx="5353664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-Проведен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«пилотный» реинжиниринг основных межведомственных и внутриведомственных процессов</a:t>
            </a:r>
            <a:r>
              <a:rPr b="true"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;</a:t>
            </a:r>
            <a:endParaRPr b="true" sz="12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8" name="Shape 128"/>
          <p:cNvSpPr txBox="false"/>
          <p:nvPr isPhoto="false"/>
        </p:nvSpPr>
        <p:spPr>
          <a:xfrm flipH="false" flipV="false" rot="0">
            <a:off x="6182524" y="4844988"/>
            <a:ext cx="5433431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-Создан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и внедрен реестр жизненных ситуаций, позволяющих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проактивно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удовлетворять потребности граждан (без заявлений);</a:t>
            </a:r>
            <a:endParaRPr b="true" sz="12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6182524" y="5301708"/>
            <a:ext cx="5433431" cy="46166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-100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% оказываемых государственных услуг охвачены системой комплексного мониторинга по принципам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;</a:t>
            </a:r>
            <a:endParaRPr b="true" sz="12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6182524" y="5823722"/>
            <a:ext cx="5433431" cy="64633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-100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% сотрудников органов исполнительной власти, обеспечивающих внедрение и применение принципов и стандартов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, обучены принципам 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r>
              <a:rPr b="true" sz="12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;</a:t>
            </a:r>
            <a:endParaRPr b="true" i="false" sz="12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31" name="GroupShape 1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690158" y="1355035"/>
            <a:ext cx="910731" cy="910730"/>
          </a:xfrm>
          <a:prstGeom prst="roundRect">
            <a:avLst>
              <a:gd fmla="val 11851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690123" y="3108060"/>
            <a:ext cx="910800" cy="910800"/>
          </a:xfrm>
          <a:prstGeom prst="roundRect">
            <a:avLst>
              <a:gd fmla="val 11851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690123" y="4461188"/>
            <a:ext cx="910800" cy="910800"/>
          </a:xfrm>
          <a:prstGeom prst="roundRect">
            <a:avLst>
              <a:gd fmla="val 11851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6179425" y="3642998"/>
            <a:ext cx="5355349" cy="2203168"/>
          </a:xfrm>
          <a:prstGeom prst="roundRect">
            <a:avLst>
              <a:gd fmla="val 6319" name="adj"/>
            </a:avLst>
          </a:prstGeom>
          <a:solidFill>
            <a:srgbClr val="E1EFF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6179425" y="1309333"/>
            <a:ext cx="5355349" cy="2178325"/>
          </a:xfrm>
          <a:prstGeom prst="roundRect">
            <a:avLst>
              <a:gd fmla="val 6119" name="adj"/>
            </a:avLst>
          </a:prstGeom>
          <a:solidFill>
            <a:srgbClr val="E1EFFF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6449607" y="3895306"/>
            <a:ext cx="1075767" cy="1105789"/>
          </a:xfrm>
          <a:prstGeom prst="roundRect">
            <a:avLst>
              <a:gd fmla="val 11667" name="adj"/>
            </a:avLst>
          </a:prstGeom>
          <a:solidFill>
            <a:schemeClr val="bg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6449607" y="1629887"/>
            <a:ext cx="1075767" cy="1105790"/>
          </a:xfrm>
          <a:prstGeom prst="roundRect">
            <a:avLst>
              <a:gd fmla="val 11667" name="adj"/>
            </a:avLst>
          </a:prstGeom>
          <a:solidFill>
            <a:schemeClr val="bg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2342471" y="407612"/>
            <a:ext cx="8983535" cy="35907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28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Инструменты внедрения 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40" name="Shape 140"/>
          <p:cNvSpPr txBox="true"/>
          <p:nvPr isPhoto="false"/>
        </p:nvSpPr>
        <p:spPr>
          <a:xfrm flipH="false" flipV="false" rot="0">
            <a:off x="7805716" y="1690517"/>
            <a:ext cx="3301218" cy="528349"/>
          </a:xfrm>
          <a:prstGeom prst="rect">
            <a:avLst/>
          </a:prstGeom>
        </p:spPr>
        <p:txBody>
          <a:bodyPr bIns="45720" lIns="0" rIns="0" tIns="45720" wrap="square">
            <a:spAutoFit/>
          </a:bodyPr>
          <a:lstStyle>
            <a:defPPr/>
            <a:lvl1pPr algn="l" indent="0" lvl="0" marL="0">
              <a:lnSpc>
                <a:spcPts val="2100"/>
              </a:lnSpc>
              <a:defRPr sz="1700">
                <a:solidFill>
                  <a:srgbClr val="002E58"/>
                </a:solidFill>
                <a:latin typeface="Golos Text DemiBold"/>
                <a:ea typeface="Golos Text DemiBold"/>
                <a:cs typeface="Golos Text Demi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</a:pPr>
            <a:r>
              <a:rPr b="true" sz="14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Лаборатории пользовательского тестирования</a:t>
            </a:r>
            <a:endParaRPr b="true" sz="14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41" name="Shape 141"/>
          <p:cNvSpPr txBox="true"/>
          <p:nvPr isPhoto="false"/>
        </p:nvSpPr>
        <p:spPr>
          <a:xfrm flipH="false" flipV="false" rot="0">
            <a:off x="7805716" y="3957110"/>
            <a:ext cx="3424350" cy="528349"/>
          </a:xfrm>
          <a:prstGeom prst="rect">
            <a:avLst/>
          </a:prstGeom>
        </p:spPr>
        <p:txBody>
          <a:bodyPr bIns="45720" lIns="0" rIns="0" tIns="45720" wrap="square">
            <a:spAutoFit/>
          </a:bodyPr>
          <a:lstStyle>
            <a:defPPr/>
            <a:lvl1pPr algn="l" indent="0" lvl="0" marL="0">
              <a:lnSpc>
                <a:spcPts val="2100"/>
              </a:lnSpc>
              <a:defRPr sz="1700">
                <a:solidFill>
                  <a:srgbClr val="002E58"/>
                </a:solidFill>
                <a:latin typeface="Golos Text DemiBold"/>
                <a:ea typeface="Golos Text DemiBold"/>
                <a:cs typeface="Golos Text Demi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</a:pPr>
            <a:r>
              <a:rPr b="true" sz="14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Обучение и развитие государственных служащих</a:t>
            </a:r>
            <a:endParaRPr b="true" sz="14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hidden="false" id="142" name="Shape 142"/>
          <p:cNvGrpSpPr/>
          <p:nvPr isPhoto="false"/>
        </p:nvGrpSpPr>
        <p:grpSpPr>
          <a:xfrm flipH="false" flipV="false" rot="0">
            <a:off x="973997" y="1529579"/>
            <a:ext cx="343052" cy="520755"/>
            <a:chOff x="0" y="0"/>
            <a:chExt cx="343052" cy="520755"/>
          </a:xfrm>
        </p:grpSpPr>
        <p:sp>
          <p:nvSpPr>
            <p:cNvPr hidden="false" id="143" name="Shape 143"/>
            <p:cNvSpPr txBox="false"/>
            <p:nvPr isPhoto="false"/>
          </p:nvSpPr>
          <p:spPr>
            <a:xfrm flipH="false" flipV="false" rot="0">
              <a:off x="27643" y="67935"/>
              <a:ext cx="315408" cy="452820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5004" name="ODFRight"/>
                <a:gd fmla="val 18510" name="ODFBottom"/>
                <a:gd fmla="val 15004" name="ODFWidth"/>
                <a:gd fmla="val 18510" name="ODFHeight"/>
              </a:gdLst>
              <a:rect b="OXMLTextRectB" l="OXMLTextRectL" r="OXMLTextRectR" t="OXMLTextRectT"/>
              <a:pathLst>
                <a:path fill="none" h="18510" stroke="true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44" name="Shape 144"/>
            <p:cNvSpPr txBox="false"/>
            <p:nvPr isPhoto="false"/>
          </p:nvSpPr>
          <p:spPr>
            <a:xfrm flipH="false" flipV="false" rot="0">
              <a:off x="0" y="25026"/>
              <a:ext cx="317447" cy="452845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5101" name="ODFRight"/>
                <a:gd fmla="val 18511" name="ODFBottom"/>
                <a:gd fmla="val 15101" name="ODFWidth"/>
                <a:gd fmla="val 18511" name="ODFHeight"/>
              </a:gdLst>
              <a:rect b="OXMLTextRectB" l="OXMLTextRectL" r="OXMLTextRectR" t="OXMLTextRectT"/>
              <a:pathLst>
                <a:path fill="none" h="18511" stroke="true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45" name="Shape 145"/>
            <p:cNvSpPr txBox="false"/>
            <p:nvPr isPhoto="false"/>
          </p:nvSpPr>
          <p:spPr>
            <a:xfrm flipH="false" flipV="false" rot="0">
              <a:off x="173554" y="29185"/>
              <a:ext cx="37922" cy="4413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04" name="ODFRight"/>
                <a:gd fmla="val 1804" name="ODFBottom"/>
                <a:gd fmla="val 1804" name="ODFWidth"/>
                <a:gd fmla="val 1804" name="ODFHeight"/>
              </a:gdLst>
              <a:rect b="OXMLTextRectB" l="OXMLTextRectL" r="OXMLTextRectR" t="OXMLTextRectT"/>
              <a:pathLst>
                <a:path fill="none" h="1804" stroke="true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46" name="Shape 146"/>
            <p:cNvSpPr txBox="false"/>
            <p:nvPr isPhoto="false"/>
          </p:nvSpPr>
          <p:spPr>
            <a:xfrm flipH="false" flipV="false" rot="0">
              <a:off x="103930" y="29185"/>
              <a:ext cx="37902" cy="4413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03" name="ODFRight"/>
                <a:gd fmla="val 1804" name="ODFBottom"/>
                <a:gd fmla="val 1803" name="ODFWidth"/>
                <a:gd fmla="val 1804" name="ODFHeight"/>
              </a:gdLst>
              <a:rect b="OXMLTextRectB" l="OXMLTextRectL" r="OXMLTextRectR" t="OXMLTextRectT"/>
              <a:pathLst>
                <a:path fill="none" h="1804" stroke="true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47" name="Shape 147"/>
            <p:cNvSpPr txBox="false"/>
            <p:nvPr isPhoto="false"/>
          </p:nvSpPr>
          <p:spPr>
            <a:xfrm flipH="false" flipV="false" rot="0">
              <a:off x="34307" y="29185"/>
              <a:ext cx="37902" cy="4413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03" name="ODFRight"/>
                <a:gd fmla="val 1804" name="ODFBottom"/>
                <a:gd fmla="val 1803" name="ODFWidth"/>
                <a:gd fmla="val 1804" name="ODFHeight"/>
              </a:gdLst>
              <a:rect b="OXMLTextRectB" l="OXMLTextRectL" r="OXMLTextRectR" t="OXMLTextRectT"/>
              <a:pathLst>
                <a:path fill="none" h="1804" stroke="true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48" name="Shape 148"/>
            <p:cNvSpPr txBox="false"/>
            <p:nvPr isPhoto="false"/>
          </p:nvSpPr>
          <p:spPr>
            <a:xfrm flipH="false" flipV="false" rot="0">
              <a:off x="50178" y="338428"/>
              <a:ext cx="112654" cy="24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359" name="ODFRight"/>
                <a:gd fmla="val 1" name="ODFBottom"/>
                <a:gd fmla="val 5359" name="ODFWidth"/>
                <a:gd fmla="val 1" name="ODFHeight"/>
              </a:gdLst>
              <a:rect b="OXMLTextRectB" l="OXMLTextRectL" r="OXMLTextRectR" t="OXMLTextRectT"/>
              <a:pathLst>
                <a:path fill="none" h="1" stroke="true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49" name="Shape 149"/>
            <p:cNvSpPr txBox="false"/>
            <p:nvPr isPhoto="false"/>
          </p:nvSpPr>
          <p:spPr>
            <a:xfrm flipH="false" flipV="false" rot="0">
              <a:off x="50178" y="284193"/>
              <a:ext cx="215051" cy="24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230" name="ODFRight"/>
                <a:gd fmla="val 1" name="ODFBottom"/>
                <a:gd fmla="val 10230" name="ODFWidth"/>
                <a:gd fmla="val 1" name="ODFHeight"/>
              </a:gdLst>
              <a:rect b="OXMLTextRectB" l="OXMLTextRectL" r="OXMLTextRectR" t="OXMLTextRectT"/>
              <a:pathLst>
                <a:path fill="none" h="1" stroke="true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0" name="Shape 150"/>
            <p:cNvSpPr txBox="false"/>
            <p:nvPr isPhoto="false"/>
          </p:nvSpPr>
          <p:spPr>
            <a:xfrm flipH="false" flipV="false" rot="0">
              <a:off x="50178" y="230569"/>
              <a:ext cx="215051" cy="24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230" name="ODFRight"/>
                <a:gd fmla="val 1" name="ODFBottom"/>
                <a:gd fmla="val 10230" name="ODFWidth"/>
                <a:gd fmla="val 1" name="ODFHeight"/>
              </a:gdLst>
              <a:rect b="OXMLTextRectB" l="OXMLTextRectL" r="OXMLTextRectR" t="OXMLTextRectT"/>
              <a:pathLst>
                <a:path fill="none" h="1" stroke="true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1" name="Shape 151"/>
            <p:cNvSpPr txBox="false"/>
            <p:nvPr isPhoto="false"/>
          </p:nvSpPr>
          <p:spPr>
            <a:xfrm flipH="false" flipV="false" rot="0">
              <a:off x="50178" y="176357"/>
              <a:ext cx="215051" cy="24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230" name="ODFRight"/>
                <a:gd fmla="val 1" name="ODFBottom"/>
                <a:gd fmla="val 10230" name="ODFWidth"/>
                <a:gd fmla="val 1" name="ODFHeight"/>
              </a:gdLst>
              <a:rect b="OXMLTextRectB" l="OXMLTextRectL" r="OXMLTextRectR" t="OXMLTextRectT"/>
              <a:pathLst>
                <a:path fill="none" h="1" stroke="true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2" name="Shape 152"/>
            <p:cNvSpPr txBox="false"/>
            <p:nvPr isPhoto="false"/>
          </p:nvSpPr>
          <p:spPr>
            <a:xfrm flipH="false" flipV="false" rot="0">
              <a:off x="243199" y="29185"/>
              <a:ext cx="37901" cy="44132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803" name="ODFRight"/>
                <a:gd fmla="val 1804" name="ODFBottom"/>
                <a:gd fmla="val 1803" name="ODFWidth"/>
                <a:gd fmla="val 1804" name="ODFHeight"/>
              </a:gdLst>
              <a:rect b="OXMLTextRectB" l="OXMLTextRectL" r="OXMLTextRectR" t="OXMLTextRectT"/>
              <a:pathLst>
                <a:path fill="none" h="1804" stroke="true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3" name="Shape 153"/>
            <p:cNvSpPr txBox="false"/>
            <p:nvPr isPhoto="false"/>
          </p:nvSpPr>
          <p:spPr>
            <a:xfrm flipH="false" flipV="false" rot="0">
              <a:off x="54277" y="0"/>
              <a:ext cx="21" cy="5007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" name="ODFRight"/>
                <a:gd fmla="val 2047" name="ODFBottom"/>
                <a:gd fmla="val 1" name="ODFWidth"/>
                <a:gd fmla="val 2047" name="ODFHeight"/>
              </a:gdLst>
              <a:rect b="OXMLTextRectB" l="OXMLTextRectL" r="OXMLTextRectR" t="OXMLTextRectT"/>
              <a:pathLst>
                <a:path fill="none" h="2047" stroke="true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4" name="Shape 154"/>
            <p:cNvSpPr txBox="false"/>
            <p:nvPr isPhoto="false"/>
          </p:nvSpPr>
          <p:spPr>
            <a:xfrm flipH="false" flipV="false" rot="0">
              <a:off x="123901" y="0"/>
              <a:ext cx="21" cy="5007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" name="ODFRight"/>
                <a:gd fmla="val 2047" name="ODFBottom"/>
                <a:gd fmla="val 1" name="ODFWidth"/>
                <a:gd fmla="val 2047" name="ODFHeight"/>
              </a:gdLst>
              <a:rect b="OXMLTextRectB" l="OXMLTextRectL" r="OXMLTextRectR" t="OXMLTextRectT"/>
              <a:pathLst>
                <a:path fill="none" h="2047" stroke="true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5" name="Shape 155"/>
            <p:cNvSpPr txBox="false"/>
            <p:nvPr isPhoto="false"/>
          </p:nvSpPr>
          <p:spPr>
            <a:xfrm flipH="false" flipV="false" rot="0">
              <a:off x="193525" y="0"/>
              <a:ext cx="21" cy="5007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" name="ODFRight"/>
                <a:gd fmla="val 2047" name="ODFBottom"/>
                <a:gd fmla="val 1" name="ODFWidth"/>
                <a:gd fmla="val 2047" name="ODFHeight"/>
              </a:gdLst>
              <a:rect b="OXMLTextRectB" l="OXMLTextRectL" r="OXMLTextRectR" t="OXMLTextRectT"/>
              <a:pathLst>
                <a:path fill="none" h="2047" stroke="true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  <p:sp>
          <p:nvSpPr>
            <p:cNvPr hidden="false" id="156" name="Shape 156"/>
            <p:cNvSpPr txBox="false"/>
            <p:nvPr isPhoto="false"/>
          </p:nvSpPr>
          <p:spPr>
            <a:xfrm flipH="false" flipV="false" rot="0">
              <a:off x="263169" y="0"/>
              <a:ext cx="21" cy="5007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" name="ODFRight"/>
                <a:gd fmla="val 2047" name="ODFBottom"/>
                <a:gd fmla="val 1" name="ODFWidth"/>
                <a:gd fmla="val 2047" name="ODFHeight"/>
              </a:gdLst>
              <a:rect b="OXMLTextRectB" l="OXMLTextRectL" r="OXMLTextRectR" t="OXMLTextRectT"/>
              <a:pathLst>
                <a:path fill="none" h="2047" stroke="true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solid"/>
              <a:headEnd len="sm" type="none" w="sm"/>
              <a:tailEnd len="sm" type="none" w="sm"/>
            </a:ln>
          </p:spPr>
          <p:txBody>
            <a:bodyPr anchor="ctr" bIns="90310" lIns="90310" rIns="90310" tIns="90310" wrap="square">
              <a:noAutofit/>
            </a:bodyPr>
            <a:p>
              <a:pPr algn="l" indent="0" marL="0"/>
              <a:endParaRPr sz="3458">
                <a:solidFill>
                  <a:srgbClr val="000000"/>
                </a:solidFill>
                <a:latin typeface="Golos Text Medium"/>
                <a:ea typeface="Golos Text Medium"/>
                <a:cs typeface="Golos Text Medium"/>
              </a:endParaRPr>
            </a:p>
          </p:txBody>
        </p:sp>
      </p:grpSp>
      <p:pic>
        <p:nvPicPr>
          <p:cNvPr hidden="false" id="158" name="Picture 158"/>
          <p:cNvPicPr preferRelativeResize="true"/>
          <p:nvPr isPhoto="false"/>
        </p:nvPicPr>
        <p:blipFill>
          <a:blip r:embed="rId1"/>
          <a:srcRect b="67816" l="67923" r="0" t="0"/>
          <a:stretch/>
        </p:blipFill>
        <p:spPr>
          <a:xfrm flipH="false" flipV="false" rot="0">
            <a:off x="6485686" y="1705555"/>
            <a:ext cx="1003611" cy="946528"/>
          </a:xfrm>
          <a:prstGeom prst="rect">
            <a:avLst/>
          </a:prstGeom>
        </p:spPr>
      </p:pic>
      <p:pic>
        <p:nvPicPr>
          <p:cNvPr hidden="false" id="160" name="Picture 160"/>
          <p:cNvPicPr preferRelativeResize="true"/>
          <p:nvPr isPhoto="false"/>
        </p:nvPicPr>
        <p:blipFill>
          <a:blip r:embed="rId2"/>
          <a:srcRect b="66646" l="0" r="67999" t="0"/>
          <a:stretch/>
        </p:blipFill>
        <p:spPr>
          <a:xfrm flipH="false" flipV="false" rot="0">
            <a:off x="6516247" y="3967410"/>
            <a:ext cx="942489" cy="923389"/>
          </a:xfrm>
          <a:prstGeom prst="rect">
            <a:avLst/>
          </a:prstGeom>
        </p:spPr>
      </p:pic>
      <p:pic>
        <p:nvPicPr>
          <p:cNvPr hidden="false" id="162" name="Picture 162"/>
          <p:cNvPicPr preferRelativeResize="true"/>
          <p:nvPr isPhoto="false"/>
        </p:nvPicPr>
        <p:blipFill>
          <a:blip r:embed="rId3"/>
          <a:srcRect b="38167" l="70014" r="3508" t="36225"/>
          <a:stretch/>
        </p:blipFill>
        <p:spPr>
          <a:xfrm flipH="false" flipV="false" rot="0">
            <a:off x="807063" y="3285271"/>
            <a:ext cx="657870" cy="598063"/>
          </a:xfrm>
          <a:prstGeom prst="rect">
            <a:avLst/>
          </a:prstGeom>
        </p:spPr>
      </p:pic>
      <p:pic>
        <p:nvPicPr>
          <p:cNvPr hidden="false" id="164" name="Picture 164"/>
          <p:cNvPicPr preferRelativeResize="true"/>
          <p:nvPr isPhoto="false"/>
        </p:nvPicPr>
        <p:blipFill>
          <a:blip r:embed="rId4"/>
          <a:srcRect b="0" l="69297" r="0" t="67401"/>
          <a:stretch/>
        </p:blipFill>
        <p:spPr>
          <a:xfrm flipH="false" flipV="false" rot="0">
            <a:off x="793362" y="4530854"/>
            <a:ext cx="780522" cy="779000"/>
          </a:xfrm>
          <a:prstGeom prst="rect">
            <a:avLst/>
          </a:prstGeom>
        </p:spPr>
      </p:pic>
      <p:sp>
        <p:nvSpPr>
          <p:cNvPr hidden="false" id="165" name="Shape 165"/>
          <p:cNvSpPr txBox="true"/>
          <p:nvPr isPhoto="false"/>
        </p:nvSpPr>
        <p:spPr>
          <a:xfrm flipH="false" flipV="false" rot="0">
            <a:off x="7805716" y="4518798"/>
            <a:ext cx="3520290" cy="913069"/>
          </a:xfrm>
          <a:prstGeom prst="rect">
            <a:avLst/>
          </a:prstGeom>
        </p:spPr>
        <p:txBody>
          <a:bodyPr bIns="45720" lIns="0" rIns="91440" tIns="45720" wrap="square">
            <a:spAutoFit/>
          </a:bodyPr>
          <a:lstStyle>
            <a:defPPr/>
            <a:lvl1pPr algn="l" indent="0" lvl="0" marL="0">
              <a:lnSpc>
                <a:spcPts val="1600"/>
              </a:lnSpc>
              <a:spcBef>
                <a:spcPts val="600"/>
              </a:spcBef>
              <a:defRPr sz="1100">
                <a:solidFill>
                  <a:srgbClr val="2A5070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200">
                <a:solidFill>
                  <a:srgbClr val="276CC0"/>
                </a:solidFill>
              </a:rPr>
              <a:t>Развитие клиентоцентричных  компетенций в соответствии с цифровым профилем клиентоцентричности государственного служащего </a:t>
            </a:r>
            <a:endParaRPr sz="1200">
              <a:solidFill>
                <a:srgbClr val="276CC0"/>
              </a:solidFill>
            </a:endParaRPr>
          </a:p>
        </p:txBody>
      </p:sp>
      <p:sp>
        <p:nvSpPr>
          <p:cNvPr hidden="false" id="166" name="Shape 166"/>
          <p:cNvSpPr txBox="true"/>
          <p:nvPr isPhoto="false"/>
        </p:nvSpPr>
        <p:spPr>
          <a:xfrm flipH="false" flipV="false" rot="0">
            <a:off x="7805716" y="2222626"/>
            <a:ext cx="3520290" cy="892809"/>
          </a:xfrm>
          <a:prstGeom prst="rect">
            <a:avLst/>
          </a:prstGeom>
        </p:spPr>
        <p:txBody>
          <a:bodyPr bIns="45720" lIns="0" rIns="91440" tIns="45720" wrap="square">
            <a:spAutoFit/>
          </a:bodyPr>
          <a:lstStyle>
            <a:defPPr/>
            <a:lvl1pPr algn="l" indent="0" lvl="0" marL="0">
              <a:lnSpc>
                <a:spcPts val="1600"/>
              </a:lnSpc>
              <a:spcBef>
                <a:spcPts val="600"/>
              </a:spcBef>
              <a:defRPr sz="1100">
                <a:solidFill>
                  <a:srgbClr val="2A5070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Оценка удовлетворенности пользователя процессом получения госуслуги или практики взаимодействия с сервисом и соответствия их Стандартам клиентоцентричности</a:t>
            </a:r>
            <a:endParaRPr sz="12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67" name="Shape 167"/>
          <p:cNvSpPr txBox="false"/>
          <p:nvPr isPhoto="false"/>
        </p:nvSpPr>
        <p:spPr>
          <a:xfrm flipH="false" flipV="false" rot="0">
            <a:off x="1883392" y="1309333"/>
            <a:ext cx="3923048" cy="296684"/>
          </a:xfrm>
          <a:prstGeom prst="rect">
            <a:avLst/>
          </a:prstGeom>
        </p:spPr>
        <p:txBody>
          <a:bodyPr bIns="45720" lIns="0" rIns="0" tIns="45720" wrap="square">
            <a:spAutoFit/>
          </a:bodyPr>
          <a:p>
            <a:pPr algn="l" indent="0" marL="0">
              <a:lnSpc>
                <a:spcPts val="1700"/>
              </a:lnSpc>
            </a:pPr>
            <a:r>
              <a:rPr b="true" sz="1400">
                <a:solidFill>
                  <a:srgbClr val="003668"/>
                </a:solidFill>
                <a:latin typeface="Cambria"/>
                <a:ea typeface="Cambria"/>
                <a:cs typeface="Cambria"/>
              </a:rPr>
              <a:t>Правила и стандарты</a:t>
            </a:r>
            <a:endParaRPr b="true" sz="1400">
              <a:solidFill>
                <a:srgbClr val="00366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68" name="Shape 168"/>
          <p:cNvSpPr txBox="false"/>
          <p:nvPr isPhoto="false"/>
        </p:nvSpPr>
        <p:spPr>
          <a:xfrm flipH="false" flipV="false" rot="0">
            <a:off x="1880321" y="1626007"/>
            <a:ext cx="3835012" cy="1323439"/>
          </a:xfrm>
          <a:prstGeom prst="rect">
            <a:avLst/>
          </a:prstGeom>
        </p:spPr>
        <p:txBody>
          <a:bodyPr bIns="45720" lIns="0" rIns="91440" tIns="45720" wrap="square">
            <a:spAutoFit/>
          </a:bodyPr>
          <a:p>
            <a:pPr algn="just" indent="0" marL="0">
              <a:lnSpc>
                <a:spcPts val="1600"/>
              </a:lnSpc>
            </a:pPr>
            <a:r>
              <a:rPr b="true" sz="12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Определение «</a:t>
            </a:r>
            <a:r>
              <a:rPr b="true" sz="1200">
                <a:solidFill>
                  <a:srgbClr val="3F60EF"/>
                </a:solidFill>
                <a:latin typeface="Golos Text VF"/>
                <a:ea typeface="Golos Text VF"/>
                <a:cs typeface="Golos Text VF"/>
              </a:rPr>
              <a:t>периметра</a:t>
            </a:r>
            <a:r>
              <a:rPr b="true" sz="12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» требований ко всем формам взаимодействия государства с </a:t>
            </a:r>
            <a:r>
              <a:rPr b="true" sz="12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человеком.</a:t>
            </a:r>
            <a:endParaRPr b="true" sz="1200">
              <a:solidFill>
                <a:srgbClr val="276CC0"/>
              </a:solidFill>
              <a:latin typeface="Golos Text VF"/>
              <a:ea typeface="Golos Text VF"/>
              <a:cs typeface="Golos Text VF"/>
            </a:endParaRPr>
          </a:p>
          <a:p>
            <a:pPr algn="just" indent="0" marL="0">
              <a:lnSpc>
                <a:spcPts val="1600"/>
              </a:lnSpc>
            </a:pPr>
            <a:r>
              <a:rPr b="true" sz="12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Утверждение </a:t>
            </a:r>
            <a:r>
              <a:rPr b="true" sz="12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«</a:t>
            </a:r>
            <a:r>
              <a:rPr b="true" sz="1200">
                <a:solidFill>
                  <a:srgbClr val="3F60EF"/>
                </a:solidFill>
                <a:latin typeface="Golos Text VF"/>
                <a:ea typeface="Golos Text VF"/>
                <a:cs typeface="Golos Text VF"/>
              </a:rPr>
              <a:t>отраслевых стандартов </a:t>
            </a:r>
            <a:r>
              <a:rPr b="true" sz="1200">
                <a:solidFill>
                  <a:srgbClr val="3F60EF"/>
                </a:solidFill>
                <a:latin typeface="Golos Text VF"/>
                <a:ea typeface="Golos Text VF"/>
                <a:cs typeface="Golos Text VF"/>
              </a:rPr>
              <a:t>клиентоцентричности</a:t>
            </a:r>
            <a:r>
              <a:rPr b="true" sz="1200">
                <a:solidFill>
                  <a:srgbClr val="276CC0"/>
                </a:solidFill>
                <a:latin typeface="Golos Text VF"/>
                <a:ea typeface="Golos Text VF"/>
                <a:cs typeface="Golos Text VF"/>
              </a:rPr>
              <a:t>», отражающих ведомственную специфику</a:t>
            </a:r>
            <a:endParaRPr b="true" sz="1200">
              <a:solidFill>
                <a:srgbClr val="276CC0"/>
              </a:solidFill>
              <a:latin typeface="Golos Text VF"/>
              <a:ea typeface="Golos Text VF"/>
              <a:cs typeface="Golos Text VF"/>
            </a:endParaRPr>
          </a:p>
        </p:txBody>
      </p:sp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1883392" y="3081366"/>
            <a:ext cx="3914776" cy="296684"/>
          </a:xfrm>
          <a:prstGeom prst="rect">
            <a:avLst/>
          </a:prstGeom>
        </p:spPr>
        <p:txBody>
          <a:bodyPr bIns="45720" lIns="0" rIns="0" tIns="45720" wrap="square">
            <a:spAutoFit/>
          </a:bodyPr>
          <a:p>
            <a:pPr algn="l" indent="0" marL="0">
              <a:lnSpc>
                <a:spcPts val="1700"/>
              </a:lnSpc>
              <a:spcBef>
                <a:spcPts val="99"/>
              </a:spcBef>
            </a:pPr>
            <a:r>
              <a:rPr b="true" sz="1400">
                <a:solidFill>
                  <a:srgbClr val="003668"/>
                </a:solidFill>
                <a:latin typeface="Cambria"/>
                <a:ea typeface="Cambria"/>
                <a:cs typeface="Cambria"/>
              </a:rPr>
              <a:t>Мониторинг услуг и обратная связь</a:t>
            </a:r>
            <a:endParaRPr b="true" sz="1400">
              <a:solidFill>
                <a:srgbClr val="00366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880319" y="3398152"/>
            <a:ext cx="3783060" cy="707885"/>
          </a:xfrm>
          <a:prstGeom prst="rect">
            <a:avLst/>
          </a:prstGeom>
        </p:spPr>
        <p:txBody>
          <a:bodyPr bIns="45720" lIns="0" rIns="91440" tIns="45720" wrap="square">
            <a:spAutoFit/>
          </a:bodyPr>
          <a:p>
            <a:pPr algn="just" indent="0" marL="0">
              <a:lnSpc>
                <a:spcPts val="1600"/>
              </a:lnSpc>
              <a:spcBef>
                <a:spcPts val="600"/>
              </a:spcBef>
            </a:pPr>
            <a:r>
              <a:rPr b="true"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Оценка удовлетворенности государственными услугами и  сервисами в отношении всех этапов клиентского пути</a:t>
            </a:r>
            <a:endParaRPr b="true" sz="12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1880319" y="4284157"/>
            <a:ext cx="3960195" cy="541173"/>
          </a:xfrm>
          <a:prstGeom prst="rect">
            <a:avLst/>
          </a:prstGeom>
        </p:spPr>
        <p:txBody>
          <a:bodyPr bIns="45720" lIns="0" rIns="0" tIns="45720" wrap="square">
            <a:spAutoFit/>
          </a:bodyPr>
          <a:p>
            <a:pPr algn="l" indent="0" marL="0">
              <a:lnSpc>
                <a:spcPts val="1700"/>
              </a:lnSpc>
              <a:spcBef>
                <a:spcPts val="99"/>
              </a:spcBef>
            </a:pPr>
            <a:r>
              <a:rPr b="true" sz="1400">
                <a:solidFill>
                  <a:srgbClr val="003668"/>
                </a:solidFill>
                <a:latin typeface="Cambria"/>
                <a:ea typeface="Cambria"/>
                <a:cs typeface="Cambria"/>
              </a:rPr>
              <a:t>Профиль клиента</a:t>
            </a:r>
            <a:endParaRPr b="true" sz="1400">
              <a:solidFill>
                <a:srgbClr val="003668"/>
              </a:solidFill>
              <a:latin typeface="Cambria"/>
              <a:ea typeface="Cambria"/>
              <a:cs typeface="Cambria"/>
            </a:endParaRPr>
          </a:p>
          <a:p>
            <a:pPr algn="l" indent="0" marL="0">
              <a:lnSpc>
                <a:spcPts val="1700"/>
              </a:lnSpc>
              <a:spcBef>
                <a:spcPts val="99"/>
              </a:spcBef>
            </a:pPr>
            <a:r>
              <a:rPr b="true" sz="1400">
                <a:solidFill>
                  <a:srgbClr val="003668"/>
                </a:solidFill>
                <a:latin typeface="Cambria"/>
                <a:ea typeface="Cambria"/>
                <a:cs typeface="Cambria"/>
              </a:rPr>
              <a:t>и </a:t>
            </a:r>
            <a:r>
              <a:rPr b="true" sz="1400">
                <a:solidFill>
                  <a:srgbClr val="003668"/>
                </a:solidFill>
                <a:latin typeface="Cambria"/>
                <a:ea typeface="Cambria"/>
                <a:cs typeface="Cambria"/>
              </a:rPr>
              <a:t>реестр жизненных ситуаций</a:t>
            </a:r>
            <a:endParaRPr b="true" sz="1400">
              <a:solidFill>
                <a:srgbClr val="00366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1854226" y="4853399"/>
            <a:ext cx="3861107" cy="1118255"/>
          </a:xfrm>
          <a:prstGeom prst="rect">
            <a:avLst/>
          </a:prstGeom>
        </p:spPr>
        <p:txBody>
          <a:bodyPr bIns="45720" lIns="0" rIns="91440" tIns="45720" wrap="square">
            <a:spAutoFit/>
          </a:bodyPr>
          <a:p>
            <a:pPr algn="just" indent="0" marL="0">
              <a:lnSpc>
                <a:spcPts val="1600"/>
              </a:lnSpc>
              <a:spcBef>
                <a:spcPts val="600"/>
              </a:spcBef>
            </a:pPr>
            <a:r>
              <a:rPr b="true"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Переход от получения клиентом отдельных услуг к единому бесшовному клиентскому пути. Определение клиентских сегментов, анализ текущего клиентского пути  в рамках жизненной ситуации</a:t>
            </a:r>
            <a:endParaRPr b="true" sz="12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174" name="Picture 174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77" name="Picture 177"/>
          <p:cNvPicPr preferRelativeResize="true"/>
          <p:nvPr isPhoto="false"/>
        </p:nvPicPr>
        <p:blipFill>
          <a:blip r:embed="rId1"/>
          <a:srcRect b="0" l="0" r="20265" t="5084"/>
          <a:stretch/>
        </p:blipFill>
        <p:spPr>
          <a:xfrm flipH="false" flipV="false" rot="0">
            <a:off x="7046070" y="0"/>
            <a:ext cx="5145930" cy="6822750"/>
          </a:xfrm>
          <a:prstGeom prst="rect">
            <a:avLst/>
          </a:prstGeom>
        </p:spPr>
      </p:pic>
      <p:sp>
        <p:nvSpPr>
          <p:cNvPr hidden="false" id="178" name="Shape 178"/>
          <p:cNvSpPr txBox="false"/>
          <p:nvPr isPhoto="false"/>
        </p:nvSpPr>
        <p:spPr>
          <a:xfrm flipH="false" flipV="false" rot="0">
            <a:off x="3089264" y="365793"/>
            <a:ext cx="7116619" cy="35907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28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КНД в стандарте «Государство для людей»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79" name="Shape 179"/>
          <p:cNvSpPr txBox="false"/>
          <p:nvPr isPhoto="false"/>
        </p:nvSpPr>
        <p:spPr>
          <a:xfrm flipH="false" flipV="false" rot="0">
            <a:off x="1732936" y="850189"/>
            <a:ext cx="10028903" cy="512960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2000"/>
              </a:lnSpc>
            </a:pP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Стандартом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«Государство для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людей»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устанавливаются требования к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предоставлению государственных и муниципальных услуг при взаимодействию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государства с клиентами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(гражданами)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по следующим направлениям:</a:t>
            </a:r>
            <a:endParaRPr b="true" sz="14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80" name="Shape 180"/>
          <p:cNvSpPr txBox="false"/>
          <p:nvPr isPhoto="false"/>
        </p:nvSpPr>
        <p:spPr>
          <a:xfrm flipH="false" flipV="false" rot="0">
            <a:off x="8409082" y="2891673"/>
            <a:ext cx="3148780" cy="1952329"/>
          </a:xfrm>
          <a:prstGeom prst="roundRect">
            <a:avLst>
              <a:gd fmla="val 7271" name="adj"/>
            </a:avLst>
          </a:prstGeom>
          <a:gradFill>
            <a:gsLst>
              <a:gs pos="73000">
                <a:srgbClr val="FFFFFF"/>
              </a:gs>
              <a:gs pos="100000">
                <a:srgbClr val="E9F2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1" name="Shape 181"/>
          <p:cNvSpPr txBox="false"/>
          <p:nvPr isPhoto="false"/>
        </p:nvSpPr>
        <p:spPr>
          <a:xfrm flipH="false" flipV="false" rot="0">
            <a:off x="392064" y="2891674"/>
            <a:ext cx="3436363" cy="1952329"/>
          </a:xfrm>
          <a:prstGeom prst="roundRect">
            <a:avLst>
              <a:gd fmla="val 7271" name="adj"/>
            </a:avLst>
          </a:prstGeom>
          <a:gradFill>
            <a:gsLst>
              <a:gs pos="80000">
                <a:srgbClr val="FFFFFF"/>
              </a:gs>
              <a:gs pos="100000">
                <a:srgbClr val="E9F2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2" name="Shape 182"/>
          <p:cNvSpPr txBox="false"/>
          <p:nvPr isPhoto="false"/>
        </p:nvSpPr>
        <p:spPr>
          <a:xfrm flipH="false" flipV="false" rot="0">
            <a:off x="4058503" y="2891674"/>
            <a:ext cx="3959418" cy="1952329"/>
          </a:xfrm>
          <a:prstGeom prst="roundRect">
            <a:avLst>
              <a:gd fmla="val 7271" name="adj"/>
            </a:avLst>
          </a:prstGeom>
          <a:gradFill>
            <a:gsLst>
              <a:gs pos="69000">
                <a:srgbClr val="FFFFFF"/>
              </a:gs>
              <a:gs pos="100000">
                <a:srgbClr val="E9F2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83" name="Shape 183"/>
          <p:cNvSpPr txBox="false"/>
          <p:nvPr isPhoto="false"/>
        </p:nvSpPr>
        <p:spPr>
          <a:xfrm flipH="false" flipV="false" rot="0">
            <a:off x="4098511" y="3707048"/>
            <a:ext cx="3744936" cy="99585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1800"/>
              </a:lnSpc>
            </a:pP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роектирование новых и реинжиниринг существующих услуг 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и сервисов при осуществлении КНД</a:t>
            </a: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  <a:p>
            <a:pPr algn="ctr" indent="0" marL="0">
              <a:lnSpc>
                <a:spcPts val="1800"/>
              </a:lnSpc>
            </a:pP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84" name="Shape 184"/>
          <p:cNvSpPr txBox="false"/>
          <p:nvPr isPhoto="false"/>
        </p:nvSpPr>
        <p:spPr>
          <a:xfrm flipH="false" flipV="false" rot="0">
            <a:off x="438123" y="3655290"/>
            <a:ext cx="3302695" cy="101566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1800"/>
              </a:lnSpc>
            </a:pP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В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ыявлению и изучению потребностей клиентов в рамках 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жизненной 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ситуации при 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осуществлении КНД</a:t>
            </a: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  <a:p>
            <a:pPr algn="ctr" indent="0" marL="0">
              <a:lnSpc>
                <a:spcPts val="1800"/>
              </a:lnSpc>
            </a:pP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85" name="Shape 185"/>
          <p:cNvSpPr txBox="false"/>
          <p:nvPr isPhoto="false"/>
        </p:nvSpPr>
        <p:spPr>
          <a:xfrm flipH="false" flipV="false" rot="0">
            <a:off x="8426917" y="3781354"/>
            <a:ext cx="2966553" cy="10156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1800"/>
              </a:lnSpc>
            </a:pP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Процессу удовлетворения потребностей клиента путем предоставления услуг и сервисов  </a:t>
            </a: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при осуществлении КНД</a:t>
            </a: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187" name="Picture 18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2023" y="1525955"/>
            <a:ext cx="2434052" cy="2052659"/>
          </a:xfrm>
          <a:prstGeom prst="rect">
            <a:avLst/>
          </a:prstGeom>
        </p:spPr>
      </p:pic>
      <p:pic>
        <p:nvPicPr>
          <p:cNvPr hidden="false" id="189" name="Picture 18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8705345" y="1466963"/>
            <a:ext cx="2556254" cy="2265802"/>
          </a:xfrm>
          <a:prstGeom prst="rect">
            <a:avLst/>
          </a:prstGeom>
        </p:spPr>
      </p:pic>
      <p:pic>
        <p:nvPicPr>
          <p:cNvPr hidden="false" id="191" name="Picture 19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  <p:pic>
        <p:nvPicPr>
          <p:cNvPr hidden="false" id="193" name="Picture 193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4529875" y="1517969"/>
            <a:ext cx="3075812" cy="2034260"/>
          </a:xfrm>
          <a:prstGeom prst="rect">
            <a:avLst/>
          </a:prstGeom>
        </p:spPr>
      </p:pic>
      <p:sp>
        <p:nvSpPr>
          <p:cNvPr hidden="false" id="194" name="Shape 194"/>
          <p:cNvSpPr txBox="false"/>
          <p:nvPr isPhoto="false"/>
        </p:nvSpPr>
        <p:spPr>
          <a:xfrm flipH="false" flipV="false" rot="0">
            <a:off x="438123" y="5404075"/>
            <a:ext cx="11382709" cy="954106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0" marL="0"/>
            <a:r>
              <a:rPr b="true" sz="1400">
                <a:solidFill>
                  <a:srgbClr val="FF0000"/>
                </a:solidFill>
                <a:latin typeface="Cambria"/>
                <a:ea typeface="Cambria"/>
                <a:cs typeface="Cambria"/>
              </a:rPr>
              <a:t>*</a:t>
            </a:r>
            <a:r>
              <a:rPr b="true" sz="1400">
                <a:solidFill>
                  <a:srgbClr val="13319A"/>
                </a:solidFill>
                <a:latin typeface="Cambria"/>
                <a:ea typeface="Cambria"/>
                <a:cs typeface="Cambria"/>
              </a:rPr>
              <a:t>Для </a:t>
            </a:r>
            <a:r>
              <a:rPr b="true" sz="1400">
                <a:solidFill>
                  <a:srgbClr val="13319A"/>
                </a:solidFill>
                <a:latin typeface="Cambria"/>
                <a:ea typeface="Cambria"/>
                <a:cs typeface="Cambria"/>
              </a:rPr>
              <a:t>целей повышения эффективности и мониторинга реализации клиентоцентричного подхода в государственном и муниципальном управлении Стандарт содержит систему измеримых показателей, позволяющих провести оценку внедрения клиентоцентричного подхода в государственном и муниципальном управлении, а также требования к системе мотивации, подготовке и обучению специалистов.</a:t>
            </a:r>
            <a:endParaRPr b="true" sz="1400">
              <a:solidFill>
                <a:srgbClr val="13319A"/>
              </a:solidFill>
              <a:latin typeface="Cambria"/>
              <a:ea typeface="Cambria"/>
              <a:cs typeface="Cambria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5" name="GroupShape 1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97" name="Picture 197"/>
          <p:cNvPicPr preferRelativeResize="true"/>
          <p:nvPr isPhoto="false"/>
        </p:nvPicPr>
        <p:blipFill>
          <a:blip r:embed="rId1"/>
          <a:srcRect b="0" l="0" r="20265" t="5084"/>
          <a:stretch/>
        </p:blipFill>
        <p:spPr>
          <a:xfrm flipH="false" flipV="false" rot="0">
            <a:off x="7046070" y="0"/>
            <a:ext cx="5145930" cy="6822750"/>
          </a:xfrm>
          <a:prstGeom prst="rect">
            <a:avLst/>
          </a:prstGeom>
        </p:spPr>
      </p:pic>
      <p:sp>
        <p:nvSpPr>
          <p:cNvPr hidden="false" id="198" name="Shape 198"/>
          <p:cNvSpPr txBox="false"/>
          <p:nvPr isPhoto="false"/>
        </p:nvSpPr>
        <p:spPr>
          <a:xfrm flipH="false" flipV="false" rot="0">
            <a:off x="2560445" y="406232"/>
            <a:ext cx="7116619" cy="35907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28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КНД в стандарте «Государство для бизнеса»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199" name="Shape 199"/>
          <p:cNvSpPr txBox="false"/>
          <p:nvPr isPhoto="false"/>
        </p:nvSpPr>
        <p:spPr>
          <a:xfrm flipH="false" flipV="false" rot="0">
            <a:off x="1577340" y="826014"/>
            <a:ext cx="9615700" cy="769441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2000"/>
              </a:lnSpc>
            </a:pP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Стандартом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«Государство для </a:t>
            </a:r>
            <a:r>
              <a:rPr b="true" sz="15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бизнеса»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устанавливаются требования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по внедрению клиентоцентричного подхода в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государственом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и муниципальном управлении при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взаимодействиии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с клиентами (субъекты предпринимательской деятельности и иной экономической деятельности)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по следующим направлениям:</a:t>
            </a:r>
            <a:endParaRPr b="true" sz="14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00" name="Shape 200"/>
          <p:cNvSpPr txBox="false"/>
          <p:nvPr isPhoto="false"/>
        </p:nvSpPr>
        <p:spPr>
          <a:xfrm flipH="false" flipV="false" rot="0">
            <a:off x="8343947" y="3606901"/>
            <a:ext cx="3148780" cy="1952329"/>
          </a:xfrm>
          <a:prstGeom prst="roundRect">
            <a:avLst>
              <a:gd fmla="val 7271" name="adj"/>
            </a:avLst>
          </a:prstGeom>
          <a:gradFill>
            <a:gsLst>
              <a:gs pos="73000">
                <a:srgbClr val="FFFFFF"/>
              </a:gs>
              <a:gs pos="100000">
                <a:srgbClr val="E9F2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1" name="Shape 201"/>
          <p:cNvSpPr txBox="false"/>
          <p:nvPr isPhoto="false"/>
        </p:nvSpPr>
        <p:spPr>
          <a:xfrm flipH="false" flipV="false" rot="0">
            <a:off x="657628" y="3606901"/>
            <a:ext cx="3235935" cy="1952329"/>
          </a:xfrm>
          <a:prstGeom prst="roundRect">
            <a:avLst>
              <a:gd fmla="val 7271" name="adj"/>
            </a:avLst>
          </a:prstGeom>
          <a:gradFill>
            <a:gsLst>
              <a:gs pos="80000">
                <a:srgbClr val="FFFFFF"/>
              </a:gs>
              <a:gs pos="100000">
                <a:srgbClr val="E9F2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2" name="Shape 202"/>
          <p:cNvSpPr txBox="false"/>
          <p:nvPr isPhoto="false"/>
        </p:nvSpPr>
        <p:spPr>
          <a:xfrm flipH="false" flipV="false" rot="0">
            <a:off x="4139045" y="3606901"/>
            <a:ext cx="3959418" cy="1952329"/>
          </a:xfrm>
          <a:prstGeom prst="roundRect">
            <a:avLst>
              <a:gd fmla="val 7271" name="adj"/>
            </a:avLst>
          </a:prstGeom>
          <a:gradFill>
            <a:gsLst>
              <a:gs pos="69000">
                <a:srgbClr val="FFFFFF"/>
              </a:gs>
              <a:gs pos="100000">
                <a:srgbClr val="E9F2FF"/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03" name="Shape 203"/>
          <p:cNvSpPr txBox="false"/>
          <p:nvPr isPhoto="false"/>
        </p:nvSpPr>
        <p:spPr>
          <a:xfrm flipH="false" flipV="false" rot="0">
            <a:off x="4384110" y="4391032"/>
            <a:ext cx="3469289" cy="532965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1800"/>
              </a:lnSpc>
            </a:pP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Оценка соблюдения обязательных требований в рамках КНД</a:t>
            </a: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04" name="Shape 204"/>
          <p:cNvSpPr txBox="false"/>
          <p:nvPr isPhoto="false"/>
        </p:nvSpPr>
        <p:spPr>
          <a:xfrm flipH="false" flipV="false" rot="0">
            <a:off x="872529" y="4391032"/>
            <a:ext cx="2697828" cy="78483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1800"/>
              </a:lnSpc>
            </a:pP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Установление и оценка клиентами обязательных требований </a:t>
            </a: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05" name="Shape 205"/>
          <p:cNvSpPr txBox="false"/>
          <p:nvPr isPhoto="false"/>
        </p:nvSpPr>
        <p:spPr>
          <a:xfrm flipH="false" flipV="false" rot="0">
            <a:off x="8723098" y="4391032"/>
            <a:ext cx="2390478" cy="553997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ts val="1800"/>
              </a:lnSpc>
            </a:pPr>
            <a:r>
              <a:rPr b="true" sz="13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Предоставление сервисов при осуществлении КНД</a:t>
            </a:r>
            <a:endParaRPr b="true" sz="13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207" name="Picture 20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346076" y="2209655"/>
            <a:ext cx="1950504" cy="1944703"/>
          </a:xfrm>
          <a:prstGeom prst="rect">
            <a:avLst/>
          </a:prstGeom>
        </p:spPr>
      </p:pic>
      <p:pic>
        <p:nvPicPr>
          <p:cNvPr hidden="false" id="209" name="Picture 20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082557" y="2028825"/>
            <a:ext cx="2072397" cy="2052659"/>
          </a:xfrm>
          <a:prstGeom prst="rect">
            <a:avLst/>
          </a:prstGeom>
        </p:spPr>
      </p:pic>
      <p:pic>
        <p:nvPicPr>
          <p:cNvPr hidden="false" id="211" name="Picture 21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8856459" y="1928321"/>
            <a:ext cx="2148102" cy="2153163"/>
          </a:xfrm>
          <a:prstGeom prst="rect">
            <a:avLst/>
          </a:prstGeom>
        </p:spPr>
      </p:pic>
      <p:pic>
        <p:nvPicPr>
          <p:cNvPr hidden="false" id="213" name="Picture 213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14" name="GroupShape 21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5" name="Shape 215"/>
          <p:cNvSpPr txBox="false"/>
          <p:nvPr isPhoto="false"/>
        </p:nvSpPr>
        <p:spPr>
          <a:xfrm flipH="false" flipV="false" rot="0">
            <a:off x="2922690" y="435416"/>
            <a:ext cx="7076716" cy="35907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28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Элементы 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клиентоцентричности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 при КНД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16" name="Shape 216"/>
          <p:cNvSpPr txBox="false"/>
          <p:nvPr isPhoto="false"/>
        </p:nvSpPr>
        <p:spPr>
          <a:xfrm flipH="false" flipV="false" rot="0">
            <a:off x="6233760" y="1265353"/>
            <a:ext cx="5307883" cy="773289"/>
          </a:xfrm>
          <a:prstGeom prst="roundRect">
            <a:avLst>
              <a:gd fmla="val 50000" name="adj"/>
            </a:avLst>
          </a:prstGeom>
          <a:gradFill>
            <a:gsLst>
              <a:gs pos="34000">
                <a:schemeClr val="bg1"/>
              </a:gs>
              <a:gs pos="100000">
                <a:srgbClr val="F7FCFF"/>
              </a:gs>
            </a:gsLst>
          </a:gradFill>
          <a:ln>
            <a:noFill/>
          </a:ln>
        </p:spPr>
        <p:txBody>
          <a:bodyPr anchor="ctr" bIns="108000" lIns="612000" rIns="180000" tIns="81000" wrap="square">
            <a:spAutoFit/>
          </a:bodyPr>
          <a:lstStyle>
            <a:defPPr/>
            <a:lvl1pPr algn="ctr" indent="0" lvl="0" marL="0">
              <a:lnSpc>
                <a:spcPts val="2933"/>
              </a:lnSpc>
              <a:spcAft>
                <a:spcPts val="800"/>
              </a:spcAft>
              <a:defRPr sz="1867">
                <a:solidFill>
                  <a:srgbClr val="004686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b="true" sz="105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Обеспечение удобного доступа ко всей информации, которая может понадобиться клиенту по запросу</a:t>
            </a:r>
            <a:endParaRPr b="true" sz="105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17" name="Shape 217"/>
          <p:cNvSpPr txBox="false"/>
          <p:nvPr isPhoto="false"/>
        </p:nvSpPr>
        <p:spPr>
          <a:xfrm flipH="false" flipV="false" rot="0">
            <a:off x="6233760" y="2093493"/>
            <a:ext cx="5307883" cy="773289"/>
          </a:xfrm>
          <a:prstGeom prst="roundRect">
            <a:avLst>
              <a:gd fmla="val 50000" name="adj"/>
            </a:avLst>
          </a:prstGeom>
          <a:gradFill>
            <a:gsLst>
              <a:gs pos="34000">
                <a:schemeClr val="bg1"/>
              </a:gs>
              <a:gs pos="100000">
                <a:srgbClr val="F7FCFF"/>
              </a:gs>
            </a:gsLst>
          </a:gradFill>
          <a:ln>
            <a:noFill/>
          </a:ln>
        </p:spPr>
        <p:txBody>
          <a:bodyPr anchor="ctr" bIns="108000" lIns="612000" rIns="180000" tIns="81000" wrap="square">
            <a:spAutoFit/>
          </a:bodyPr>
          <a:lstStyle>
            <a:defPPr/>
            <a:lvl1pPr algn="l" indent="0" lvl="0" marL="0">
              <a:lnSpc>
                <a:spcPts val="1400"/>
              </a:lnSpc>
              <a:spcAft>
                <a:spcPts val="0"/>
              </a:spcAft>
              <a:defRPr sz="105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>
                <a:latin typeface="Cambria"/>
                <a:ea typeface="Cambria"/>
                <a:cs typeface="Cambria"/>
              </a:rPr>
              <a:t>Проактивное</a:t>
            </a:r>
            <a:r>
              <a:rPr b="true">
                <a:latin typeface="Cambria"/>
                <a:ea typeface="Cambria"/>
                <a:cs typeface="Cambria"/>
              </a:rPr>
              <a:t> доведение до клиента всей информации, которую он должен знать</a:t>
            </a:r>
            <a:endParaRPr b="true">
              <a:latin typeface="Cambria"/>
              <a:ea typeface="Cambria"/>
              <a:cs typeface="Cambria"/>
            </a:endParaRPr>
          </a:p>
        </p:txBody>
      </p:sp>
      <p:sp>
        <p:nvSpPr>
          <p:cNvPr hidden="false" id="218" name="Shape 218"/>
          <p:cNvSpPr txBox="false"/>
          <p:nvPr isPhoto="false"/>
        </p:nvSpPr>
        <p:spPr>
          <a:xfrm flipH="false" flipV="false" rot="0">
            <a:off x="6233760" y="2921633"/>
            <a:ext cx="5307883" cy="773288"/>
          </a:xfrm>
          <a:prstGeom prst="roundRect">
            <a:avLst>
              <a:gd fmla="val 50000" name="adj"/>
            </a:avLst>
          </a:prstGeom>
          <a:gradFill>
            <a:gsLst>
              <a:gs pos="34000">
                <a:schemeClr val="bg1"/>
              </a:gs>
              <a:gs pos="100000">
                <a:srgbClr val="F7FCFF"/>
              </a:gs>
            </a:gsLst>
          </a:gradFill>
          <a:ln>
            <a:noFill/>
          </a:ln>
        </p:spPr>
        <p:txBody>
          <a:bodyPr anchor="ctr" bIns="108000" lIns="612000" rIns="180000" tIns="81000" wrap="square">
            <a:spAutoFit/>
          </a:bodyPr>
          <a:lstStyle>
            <a:defPPr/>
            <a:lvl1pPr algn="l" indent="0" lvl="0" marL="0">
              <a:lnSpc>
                <a:spcPts val="1400"/>
              </a:lnSpc>
              <a:spcAft>
                <a:spcPts val="0"/>
              </a:spcAft>
              <a:defRPr sz="105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>
                <a:latin typeface="Cambria"/>
                <a:ea typeface="Cambria"/>
                <a:cs typeface="Cambria"/>
              </a:rPr>
              <a:t>Уведомление клиента о важных событиях по удобным ему каналам связи</a:t>
            </a:r>
            <a:endParaRPr b="true">
              <a:latin typeface="Cambria"/>
              <a:ea typeface="Cambria"/>
              <a:cs typeface="Cambria"/>
            </a:endParaRPr>
          </a:p>
        </p:txBody>
      </p:sp>
      <p:sp>
        <p:nvSpPr>
          <p:cNvPr hidden="false" id="219" name="Shape 219"/>
          <p:cNvSpPr txBox="false"/>
          <p:nvPr isPhoto="false"/>
        </p:nvSpPr>
        <p:spPr>
          <a:xfrm flipH="false" flipV="false" rot="0">
            <a:off x="6221415" y="3759224"/>
            <a:ext cx="5320522" cy="640953"/>
          </a:xfrm>
          <a:prstGeom prst="roundRect">
            <a:avLst>
              <a:gd fmla="val 50000" name="adj"/>
            </a:avLst>
          </a:prstGeom>
          <a:gradFill>
            <a:gsLst>
              <a:gs pos="34000">
                <a:schemeClr val="bg1"/>
              </a:gs>
              <a:gs pos="100000">
                <a:srgbClr val="F7FCFF"/>
              </a:gs>
            </a:gsLst>
          </a:gradFill>
          <a:ln>
            <a:noFill/>
          </a:ln>
        </p:spPr>
        <p:txBody>
          <a:bodyPr anchor="ctr" bIns="136800" lIns="612000" rIns="180000" tIns="136800" wrap="square">
            <a:spAutoFit/>
          </a:bodyPr>
          <a:lstStyle>
            <a:defPPr/>
            <a:lvl1pPr algn="l" indent="0" lvl="0" marL="0">
              <a:lnSpc>
                <a:spcPts val="1400"/>
              </a:lnSpc>
              <a:spcAft>
                <a:spcPts val="0"/>
              </a:spcAft>
              <a:defRPr sz="105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true">
                <a:latin typeface="Cambria"/>
                <a:ea typeface="Cambria"/>
                <a:cs typeface="Cambria"/>
              </a:rPr>
              <a:t>Общение с клиентом на понятном ему языке</a:t>
            </a:r>
            <a:endParaRPr b="true">
              <a:latin typeface="Cambria"/>
              <a:ea typeface="Cambria"/>
              <a:cs typeface="Cambria"/>
            </a:endParaRPr>
          </a:p>
        </p:txBody>
      </p:sp>
      <p:sp>
        <p:nvSpPr>
          <p:cNvPr hidden="false" id="220" name="Shape 220"/>
          <p:cNvSpPr txBox="false"/>
          <p:nvPr isPhoto="false"/>
        </p:nvSpPr>
        <p:spPr>
          <a:xfrm flipH="false" flipV="false" rot="0">
            <a:off x="6221413" y="4502818"/>
            <a:ext cx="5320347" cy="773288"/>
          </a:xfrm>
          <a:prstGeom prst="roundRect">
            <a:avLst>
              <a:gd fmla="val 50000" name="adj"/>
            </a:avLst>
          </a:prstGeom>
          <a:gradFill>
            <a:gsLst>
              <a:gs pos="34000">
                <a:schemeClr val="bg1"/>
              </a:gs>
              <a:gs pos="100000">
                <a:srgbClr val="F7FCFF"/>
              </a:gs>
            </a:gsLst>
          </a:gradFill>
          <a:ln>
            <a:noFill/>
          </a:ln>
        </p:spPr>
        <p:txBody>
          <a:bodyPr anchor="ctr" bIns="108000" lIns="612000" rIns="180000" tIns="81000" wrap="square">
            <a:spAutoFit/>
          </a:bodyPr>
          <a:lstStyle>
            <a:defPPr/>
            <a:lvl1pPr algn="l" indent="0" lvl="0" marL="0">
              <a:lnSpc>
                <a:spcPts val="1400"/>
              </a:lnSpc>
              <a:spcAft>
                <a:spcPts val="0"/>
              </a:spcAft>
              <a:defRPr sz="105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>
                <a:latin typeface="Cambria"/>
                <a:ea typeface="Cambria"/>
                <a:cs typeface="Cambria"/>
              </a:rPr>
              <a:t>Изучение того, как происходит взаимодействие на практике, поиск сложностей и разработка предложений по их устранению</a:t>
            </a:r>
            <a:endParaRPr b="true">
              <a:latin typeface="Cambria"/>
              <a:ea typeface="Cambria"/>
              <a:cs typeface="Cambria"/>
            </a:endParaRPr>
          </a:p>
        </p:txBody>
      </p:sp>
      <p:sp>
        <p:nvSpPr>
          <p:cNvPr hidden="false" id="221" name="Shape 221"/>
          <p:cNvSpPr txBox="false"/>
          <p:nvPr isPhoto="false"/>
        </p:nvSpPr>
        <p:spPr>
          <a:xfrm flipH="false" flipV="false" rot="0">
            <a:off x="6221413" y="5380025"/>
            <a:ext cx="5320347" cy="638397"/>
          </a:xfrm>
          <a:prstGeom prst="roundRect">
            <a:avLst>
              <a:gd fmla="val 50000" name="adj"/>
            </a:avLst>
          </a:prstGeom>
          <a:gradFill>
            <a:gsLst>
              <a:gs pos="34000">
                <a:schemeClr val="bg1"/>
              </a:gs>
              <a:gs pos="100000">
                <a:srgbClr val="F7FCFF"/>
              </a:gs>
            </a:gsLst>
          </a:gradFill>
          <a:ln>
            <a:noFill/>
          </a:ln>
        </p:spPr>
        <p:txBody>
          <a:bodyPr anchor="ctr" bIns="136800" lIns="612000" rIns="180000" tIns="136800" wrap="square">
            <a:spAutoFit/>
          </a:bodyPr>
          <a:lstStyle>
            <a:defPPr/>
            <a:lvl1pPr algn="l" indent="0" lvl="0" marL="0">
              <a:lnSpc>
                <a:spcPts val="1400"/>
              </a:lnSpc>
              <a:spcAft>
                <a:spcPts val="0"/>
              </a:spcAft>
              <a:defRPr sz="105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b="true">
                <a:latin typeface="Cambria"/>
                <a:ea typeface="Cambria"/>
                <a:cs typeface="Cambria"/>
              </a:rPr>
              <a:t>Сбор и изучение обратной связи от клиентов о взаимодействии</a:t>
            </a:r>
            <a:endParaRPr b="true">
              <a:latin typeface="Cambria"/>
              <a:ea typeface="Cambria"/>
              <a:cs typeface="Cambria"/>
            </a:endParaRPr>
          </a:p>
        </p:txBody>
      </p:sp>
      <p:pic>
        <p:nvPicPr>
          <p:cNvPr hidden="false" id="223" name="Picture 22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6346473" y="1422401"/>
            <a:ext cx="448856" cy="448854"/>
          </a:xfrm>
          <a:prstGeom prst="rect">
            <a:avLst/>
          </a:prstGeom>
        </p:spPr>
      </p:pic>
      <p:pic>
        <p:nvPicPr>
          <p:cNvPr hidden="false" id="225" name="Picture 225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346473" y="2255710"/>
            <a:ext cx="448856" cy="448854"/>
          </a:xfrm>
          <a:prstGeom prst="rect">
            <a:avLst/>
          </a:prstGeom>
        </p:spPr>
      </p:pic>
      <p:pic>
        <p:nvPicPr>
          <p:cNvPr hidden="false" id="227" name="Picture 227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346473" y="3078522"/>
            <a:ext cx="448856" cy="448854"/>
          </a:xfrm>
          <a:prstGeom prst="rect">
            <a:avLst/>
          </a:prstGeom>
        </p:spPr>
      </p:pic>
      <p:pic>
        <p:nvPicPr>
          <p:cNvPr hidden="false" id="229" name="Picture 22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346473" y="3839807"/>
            <a:ext cx="448856" cy="448854"/>
          </a:xfrm>
          <a:prstGeom prst="rect">
            <a:avLst/>
          </a:prstGeom>
        </p:spPr>
      </p:pic>
      <p:pic>
        <p:nvPicPr>
          <p:cNvPr hidden="false" id="231" name="Picture 231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6346473" y="4665035"/>
            <a:ext cx="448856" cy="448854"/>
          </a:xfrm>
          <a:prstGeom prst="rect">
            <a:avLst/>
          </a:prstGeom>
        </p:spPr>
      </p:pic>
      <p:pic>
        <p:nvPicPr>
          <p:cNvPr hidden="false" id="233" name="Picture 233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6346473" y="5470044"/>
            <a:ext cx="448856" cy="448854"/>
          </a:xfrm>
          <a:prstGeom prst="rect">
            <a:avLst/>
          </a:prstGeom>
        </p:spPr>
      </p:pic>
      <p:pic>
        <p:nvPicPr>
          <p:cNvPr hidden="false" id="235" name="Picture 235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560487" y="1475243"/>
            <a:ext cx="5389231" cy="4103582"/>
          </a:xfrm>
          <a:prstGeom prst="rect">
            <a:avLst/>
          </a:prstGeom>
        </p:spPr>
      </p:pic>
      <p:pic>
        <p:nvPicPr>
          <p:cNvPr hidden="false" id="237" name="Picture 237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38" name="GroupShape 23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9" name="Shape 239"/>
          <p:cNvSpPr txBox="false"/>
          <p:nvPr isPhoto="false"/>
        </p:nvSpPr>
        <p:spPr>
          <a:xfrm flipH="false" flipV="false" rot="0">
            <a:off x="2719140" y="374278"/>
            <a:ext cx="7159307" cy="36933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28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Внедрение 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клиентоцентричного </a:t>
            </a: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контроля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40" name="Shape 240"/>
          <p:cNvSpPr txBox="true"/>
          <p:nvPr isPhoto="false"/>
        </p:nvSpPr>
        <p:spPr>
          <a:xfrm flipH="false" flipV="false" rot="0">
            <a:off x="980280" y="2126584"/>
            <a:ext cx="3039452" cy="1090042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l" indent="0" lvl="0" marL="0">
              <a:lnSpc>
                <a:spcPts val="1800"/>
              </a:lnSpc>
              <a:spcBef>
                <a:spcPts val="2000"/>
              </a:spcBef>
              <a:defRPr sz="130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</a:pP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Формирование 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перечня точек взаимодействия с клиентом (подконтрольным лицом) в рамках осуществления государственного контроля (надзора)</a:t>
            </a:r>
            <a:endParaRPr b="true" sz="12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41" name="Shape 241"/>
          <p:cNvSpPr txBox="false"/>
          <p:nvPr isPhoto="false"/>
        </p:nvSpPr>
        <p:spPr>
          <a:xfrm flipH="false" flipV="false" rot="0">
            <a:off x="2620509" y="5010507"/>
            <a:ext cx="3140940" cy="654024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1700"/>
              </a:lnSpc>
              <a:spcBef>
                <a:spcPts val="2000"/>
              </a:spcBef>
            </a:pP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Проведение 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сегментации клиентов (подконтрольных лиц) по всем видам государственного контроля (надзора)</a:t>
            </a:r>
            <a:r>
              <a:rPr sz="1100">
                <a:solidFill>
                  <a:srgbClr val="3F60EF"/>
                </a:solidFill>
                <a:latin typeface="Golos Text VF"/>
                <a:ea typeface="Golos Text VF"/>
                <a:cs typeface="Golos Text VF"/>
              </a:rPr>
              <a:t> </a:t>
            </a:r>
            <a:endParaRPr sz="1100">
              <a:solidFill>
                <a:srgbClr val="3F60EF"/>
              </a:solidFill>
              <a:latin typeface="Golos Text VF"/>
              <a:ea typeface="Golos Text VF"/>
              <a:cs typeface="Golos Text VF"/>
            </a:endParaRPr>
          </a:p>
        </p:txBody>
      </p:sp>
      <p:sp>
        <p:nvSpPr>
          <p:cNvPr hidden="false" id="242" name="Shape 242"/>
          <p:cNvSpPr txBox="false"/>
          <p:nvPr isPhoto="false"/>
        </p:nvSpPr>
        <p:spPr>
          <a:xfrm flipH="false" flipV="false" rot="0">
            <a:off x="4331801" y="2136862"/>
            <a:ext cx="2977590" cy="872034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1700"/>
              </a:lnSpc>
              <a:spcBef>
                <a:spcPts val="2000"/>
              </a:spcBef>
            </a:pP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Проведение 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оценки удовлетворенности качеством взаимодействия с клиентом по всем видам государственного контроля (надзора)</a:t>
            </a:r>
            <a:endParaRPr b="true" sz="12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43" name="Shape 243"/>
          <p:cNvSpPr txBox="true"/>
          <p:nvPr isPhoto="false"/>
        </p:nvSpPr>
        <p:spPr>
          <a:xfrm flipH="false" flipV="false" rot="0">
            <a:off x="6070440" y="5010507"/>
            <a:ext cx="2905484" cy="654024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l" indent="0" lvl="0" marL="0">
              <a:lnSpc>
                <a:spcPts val="1800"/>
              </a:lnSpc>
              <a:spcBef>
                <a:spcPts val="2000"/>
              </a:spcBef>
              <a:defRPr sz="1300">
                <a:solidFill>
                  <a:srgbClr val="002E58"/>
                </a:solidFill>
                <a:latin typeface="Golos Text VF"/>
                <a:ea typeface="Golos Text VF"/>
                <a:cs typeface="Golos Text VF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</a:pP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Разработка 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описания целевой модели процессов осуществления государственного контроля (надзора</a:t>
            </a:r>
            <a:r>
              <a:rPr b="true" sz="12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)</a:t>
            </a:r>
            <a:endParaRPr b="true" sz="12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44" name="Shape 244"/>
          <p:cNvSpPr txBox="false"/>
          <p:nvPr isPhoto="false"/>
        </p:nvSpPr>
        <p:spPr>
          <a:xfrm flipH="false" flipV="false" rot="0">
            <a:off x="7758022" y="2262194"/>
            <a:ext cx="3256146" cy="654025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1700"/>
              </a:lnSpc>
              <a:spcBef>
                <a:spcPts val="2000"/>
              </a:spcBef>
            </a:pP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Утверждение 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плана мероприятий по реинжинирингу процессов осуществления государственного контроля (надзора)</a:t>
            </a:r>
            <a:endParaRPr b="true" sz="12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45" name="Shape 245"/>
          <p:cNvSpPr txBox="false"/>
          <p:nvPr isPhoto="false"/>
        </p:nvSpPr>
        <p:spPr>
          <a:xfrm flipH="false" flipV="false" rot="0">
            <a:off x="9212022" y="4989928"/>
            <a:ext cx="2771043" cy="872034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>
              <a:lnSpc>
                <a:spcPts val="1700"/>
              </a:lnSpc>
              <a:spcBef>
                <a:spcPts val="2000"/>
              </a:spcBef>
            </a:pP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Проведение 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реинжиниринга </a:t>
            </a:r>
            <a:b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</a:b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10</a:t>
            </a:r>
            <a:r>
              <a:rPr b="true" sz="1200">
                <a:solidFill>
                  <a:srgbClr val="3F60EF"/>
                </a:solidFill>
                <a:latin typeface="Cambria"/>
                <a:ea typeface="Cambria"/>
                <a:cs typeface="Cambria"/>
              </a:rPr>
              <a:t>% процессов осуществления государственного контроля (надзора)</a:t>
            </a:r>
            <a:endParaRPr b="true" sz="1200">
              <a:solidFill>
                <a:srgbClr val="3F60EF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46" name="Shape 246"/>
          <p:cNvSpPr txBox="false"/>
          <p:nvPr isPhoto="false"/>
        </p:nvSpPr>
        <p:spPr>
          <a:xfrm flipH="false" flipV="false" rot="0">
            <a:off x="806133" y="3713686"/>
            <a:ext cx="10727055" cy="108000"/>
          </a:xfrm>
          <a:prstGeom prst="homePlate">
            <a:avLst/>
          </a:prstGeom>
          <a:solidFill>
            <a:srgbClr val="A0CBFE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7" name="Shape 247"/>
          <p:cNvSpPr txBox="false"/>
          <p:nvPr isPhoto="false"/>
        </p:nvSpPr>
        <p:spPr>
          <a:xfrm flipH="false" flipV="true" rot="0">
            <a:off x="802109" y="1463108"/>
            <a:ext cx="0" cy="2304000"/>
          </a:xfrm>
          <a:prstGeom prst="line">
            <a:avLst/>
          </a:prstGeom>
          <a:solidFill>
            <a:srgbClr val="B9CEF9"/>
          </a:solidFill>
          <a:ln w="31750">
            <a:solidFill>
              <a:srgbClr val="A0CBFE"/>
            </a:solidFill>
            <a:prstDash val="solid"/>
          </a:ln>
        </p:spPr>
      </p:sp>
      <p:sp>
        <p:nvSpPr>
          <p:cNvPr hidden="false" id="248" name="Shape 248"/>
          <p:cNvSpPr txBox="false"/>
          <p:nvPr isPhoto="false"/>
        </p:nvSpPr>
        <p:spPr>
          <a:xfrm flipH="false" flipV="true" rot="0">
            <a:off x="4175415" y="1463108"/>
            <a:ext cx="0" cy="2304000"/>
          </a:xfrm>
          <a:prstGeom prst="line">
            <a:avLst/>
          </a:prstGeom>
          <a:solidFill>
            <a:srgbClr val="B9CEF9"/>
          </a:solidFill>
          <a:ln w="31750">
            <a:solidFill>
              <a:srgbClr val="A0CBFE"/>
            </a:solidFill>
            <a:prstDash val="solid"/>
          </a:ln>
        </p:spPr>
      </p:sp>
      <p:sp>
        <p:nvSpPr>
          <p:cNvPr hidden="false" id="249" name="Shape 249"/>
          <p:cNvSpPr txBox="false"/>
          <p:nvPr isPhoto="false"/>
        </p:nvSpPr>
        <p:spPr>
          <a:xfrm flipH="false" flipV="true" rot="0">
            <a:off x="7479029" y="1463108"/>
            <a:ext cx="0" cy="2304000"/>
          </a:xfrm>
          <a:prstGeom prst="line">
            <a:avLst/>
          </a:prstGeom>
          <a:solidFill>
            <a:srgbClr val="B9CEF9"/>
          </a:solidFill>
          <a:ln w="31750">
            <a:solidFill>
              <a:srgbClr val="A0CBFE"/>
            </a:solidFill>
            <a:prstDash val="solid"/>
          </a:ln>
        </p:spPr>
      </p:sp>
      <p:sp>
        <p:nvSpPr>
          <p:cNvPr hidden="false" id="250" name="Shape 250"/>
          <p:cNvSpPr txBox="false"/>
          <p:nvPr isPhoto="false"/>
        </p:nvSpPr>
        <p:spPr>
          <a:xfrm flipH="false" flipV="true" rot="0">
            <a:off x="2421197" y="3762696"/>
            <a:ext cx="0" cy="2016000"/>
          </a:xfrm>
          <a:prstGeom prst="line">
            <a:avLst/>
          </a:prstGeom>
          <a:solidFill>
            <a:srgbClr val="B9CEF9"/>
          </a:solidFill>
          <a:ln w="31750">
            <a:solidFill>
              <a:srgbClr val="A0CBFE"/>
            </a:solidFill>
            <a:prstDash val="solid"/>
          </a:ln>
        </p:spPr>
      </p:sp>
      <p:sp>
        <p:nvSpPr>
          <p:cNvPr hidden="false" id="251" name="Shape 251"/>
          <p:cNvSpPr txBox="false"/>
          <p:nvPr isPhoto="false"/>
        </p:nvSpPr>
        <p:spPr>
          <a:xfrm flipH="false" flipV="true" rot="0">
            <a:off x="5871128" y="3762696"/>
            <a:ext cx="0" cy="2016000"/>
          </a:xfrm>
          <a:prstGeom prst="line">
            <a:avLst/>
          </a:prstGeom>
          <a:solidFill>
            <a:srgbClr val="B9CEF9"/>
          </a:solidFill>
          <a:ln w="31750">
            <a:solidFill>
              <a:srgbClr val="A0CBFE"/>
            </a:solidFill>
            <a:prstDash val="solid"/>
          </a:ln>
        </p:spPr>
      </p:sp>
      <p:sp>
        <p:nvSpPr>
          <p:cNvPr hidden="false" id="252" name="Shape 252"/>
          <p:cNvSpPr txBox="false"/>
          <p:nvPr isPhoto="false"/>
        </p:nvSpPr>
        <p:spPr>
          <a:xfrm flipH="false" flipV="true" rot="0">
            <a:off x="9119309" y="3762696"/>
            <a:ext cx="0" cy="2016000"/>
          </a:xfrm>
          <a:prstGeom prst="line">
            <a:avLst/>
          </a:prstGeom>
          <a:solidFill>
            <a:srgbClr val="B9CEF9"/>
          </a:solidFill>
          <a:ln w="31750">
            <a:solidFill>
              <a:srgbClr val="A0CBFE"/>
            </a:solidFill>
            <a:prstDash val="solid"/>
          </a:ln>
        </p:spPr>
      </p:sp>
      <p:sp>
        <p:nvSpPr>
          <p:cNvPr hidden="false" id="253" name="Shape 253"/>
          <p:cNvSpPr txBox="false"/>
          <p:nvPr isPhoto="false"/>
        </p:nvSpPr>
        <p:spPr>
          <a:xfrm flipH="false" flipV="false" rot="0">
            <a:off x="693579" y="3655857"/>
            <a:ext cx="217487" cy="217484"/>
          </a:xfrm>
          <a:prstGeom prst="roundRect">
            <a:avLst>
              <a:gd fmla="val 50000" name="adj"/>
            </a:avLst>
          </a:prstGeom>
          <a:solidFill>
            <a:srgbClr val="6495EE"/>
          </a:solidFill>
          <a:ln w="698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4" name="Shape 254"/>
          <p:cNvSpPr txBox="false"/>
          <p:nvPr isPhoto="false"/>
        </p:nvSpPr>
        <p:spPr>
          <a:xfrm flipH="false" flipV="false" rot="0">
            <a:off x="2312747" y="3655857"/>
            <a:ext cx="217488" cy="217484"/>
          </a:xfrm>
          <a:prstGeom prst="roundRect">
            <a:avLst>
              <a:gd fmla="val 50000" name="adj"/>
            </a:avLst>
          </a:prstGeom>
          <a:solidFill>
            <a:srgbClr val="6495EE"/>
          </a:solidFill>
          <a:ln w="698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5" name="Shape 255"/>
          <p:cNvSpPr txBox="false"/>
          <p:nvPr isPhoto="false"/>
        </p:nvSpPr>
        <p:spPr>
          <a:xfrm flipH="false" flipV="false" rot="0">
            <a:off x="4067800" y="3655857"/>
            <a:ext cx="217487" cy="217484"/>
          </a:xfrm>
          <a:prstGeom prst="roundRect">
            <a:avLst>
              <a:gd fmla="val 50000" name="adj"/>
            </a:avLst>
          </a:prstGeom>
          <a:solidFill>
            <a:srgbClr val="6495EE"/>
          </a:solidFill>
          <a:ln w="698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6" name="Shape 256"/>
          <p:cNvSpPr txBox="false"/>
          <p:nvPr isPhoto="false"/>
        </p:nvSpPr>
        <p:spPr>
          <a:xfrm flipH="false" flipV="false" rot="0">
            <a:off x="5763320" y="3655857"/>
            <a:ext cx="217487" cy="217484"/>
          </a:xfrm>
          <a:prstGeom prst="roundRect">
            <a:avLst>
              <a:gd fmla="val 50000" name="adj"/>
            </a:avLst>
          </a:prstGeom>
          <a:solidFill>
            <a:srgbClr val="6495EE"/>
          </a:solidFill>
          <a:ln w="698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7" name="Shape 257"/>
          <p:cNvSpPr txBox="false"/>
          <p:nvPr isPhoto="false"/>
        </p:nvSpPr>
        <p:spPr>
          <a:xfrm flipH="false" flipV="false" rot="0">
            <a:off x="7371770" y="3655857"/>
            <a:ext cx="217488" cy="217484"/>
          </a:xfrm>
          <a:prstGeom prst="roundRect">
            <a:avLst>
              <a:gd fmla="val 50000" name="adj"/>
            </a:avLst>
          </a:prstGeom>
          <a:solidFill>
            <a:srgbClr val="6495EE"/>
          </a:solidFill>
          <a:ln w="698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8" name="Shape 258"/>
          <p:cNvSpPr txBox="false"/>
          <p:nvPr isPhoto="false"/>
        </p:nvSpPr>
        <p:spPr>
          <a:xfrm flipH="false" flipV="false" rot="0">
            <a:off x="7418020" y="3702105"/>
            <a:ext cx="124987" cy="124986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47625">
            <a:solidFill>
              <a:srgbClr val="498BF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9" name="Shape 259"/>
          <p:cNvSpPr txBox="false"/>
          <p:nvPr isPhoto="false"/>
        </p:nvSpPr>
        <p:spPr>
          <a:xfrm flipH="false" flipV="false" rot="0">
            <a:off x="9008026" y="3655857"/>
            <a:ext cx="217488" cy="217484"/>
          </a:xfrm>
          <a:prstGeom prst="roundRect">
            <a:avLst>
              <a:gd fmla="val 50000" name="adj"/>
            </a:avLst>
          </a:prstGeom>
          <a:solidFill>
            <a:srgbClr val="6495EE"/>
          </a:solidFill>
          <a:ln w="69850">
            <a:solidFill>
              <a:schemeClr val="bg1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0" name="Shape 260"/>
          <p:cNvSpPr txBox="false"/>
          <p:nvPr isPhoto="false"/>
        </p:nvSpPr>
        <p:spPr>
          <a:xfrm flipH="false" flipV="false" rot="0">
            <a:off x="2668575" y="4378068"/>
            <a:ext cx="451960" cy="451954"/>
          </a:xfrm>
          <a:prstGeom prst="roundRect">
            <a:avLst>
              <a:gd fmla="val 50000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1" name="Shape 261"/>
          <p:cNvSpPr txBox="true"/>
          <p:nvPr isPhoto="false"/>
        </p:nvSpPr>
        <p:spPr>
          <a:xfrm flipH="false" flipV="false" rot="0">
            <a:off x="2719140" y="4537974"/>
            <a:ext cx="355321" cy="182614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indent="0" lvl="0" marL="0">
              <a:lnSpc>
                <a:spcPts val="1400"/>
              </a:lnSpc>
              <a:defRPr sz="1700">
                <a:solidFill>
                  <a:schemeClr val="bg1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</a:t>
            </a:r>
          </a:p>
        </p:txBody>
      </p:sp>
      <p:sp>
        <p:nvSpPr>
          <p:cNvPr hidden="false" id="262" name="Shape 262"/>
          <p:cNvSpPr txBox="false"/>
          <p:nvPr isPhoto="false"/>
        </p:nvSpPr>
        <p:spPr>
          <a:xfrm flipH="false" flipV="false" rot="0">
            <a:off x="6129025" y="4378068"/>
            <a:ext cx="451960" cy="451954"/>
          </a:xfrm>
          <a:prstGeom prst="roundRect">
            <a:avLst>
              <a:gd fmla="val 50000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3" name="Shape 263"/>
          <p:cNvSpPr txBox="true"/>
          <p:nvPr isPhoto="false"/>
        </p:nvSpPr>
        <p:spPr>
          <a:xfrm flipH="false" flipV="false" rot="0">
            <a:off x="6179590" y="4537974"/>
            <a:ext cx="355322" cy="182614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indent="0" lvl="0" marL="0">
              <a:lnSpc>
                <a:spcPts val="1400"/>
              </a:lnSpc>
              <a:defRPr sz="1700">
                <a:solidFill>
                  <a:schemeClr val="bg1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4</a:t>
            </a:r>
          </a:p>
        </p:txBody>
      </p:sp>
      <p:sp>
        <p:nvSpPr>
          <p:cNvPr hidden="false" id="264" name="Shape 264"/>
          <p:cNvSpPr txBox="false"/>
          <p:nvPr isPhoto="false"/>
        </p:nvSpPr>
        <p:spPr>
          <a:xfrm flipH="false" flipV="false" rot="0">
            <a:off x="9386095" y="4378068"/>
            <a:ext cx="451960" cy="451954"/>
          </a:xfrm>
          <a:prstGeom prst="roundRect">
            <a:avLst>
              <a:gd fmla="val 50000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5" name="Shape 265"/>
          <p:cNvSpPr txBox="true"/>
          <p:nvPr isPhoto="false"/>
        </p:nvSpPr>
        <p:spPr>
          <a:xfrm flipH="false" flipV="false" rot="0">
            <a:off x="9436660" y="4537974"/>
            <a:ext cx="355321" cy="182614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indent="0" lvl="0" marL="0">
              <a:lnSpc>
                <a:spcPts val="1400"/>
              </a:lnSpc>
              <a:defRPr sz="1700">
                <a:solidFill>
                  <a:schemeClr val="bg1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6</a:t>
            </a:r>
          </a:p>
        </p:txBody>
      </p:sp>
      <p:sp>
        <p:nvSpPr>
          <p:cNvPr hidden="false" id="266" name="Shape 266"/>
          <p:cNvSpPr txBox="false"/>
          <p:nvPr isPhoto="false"/>
        </p:nvSpPr>
        <p:spPr>
          <a:xfrm flipH="false" flipV="false" rot="0">
            <a:off x="9054276" y="3702105"/>
            <a:ext cx="124987" cy="124986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47625">
            <a:solidFill>
              <a:srgbClr val="498BF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7" name="Shape 267"/>
          <p:cNvSpPr txBox="false"/>
          <p:nvPr isPhoto="false"/>
        </p:nvSpPr>
        <p:spPr>
          <a:xfrm flipH="false" flipV="false" rot="0">
            <a:off x="5808540" y="3703722"/>
            <a:ext cx="124988" cy="124986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47625">
            <a:solidFill>
              <a:srgbClr val="498BF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8" name="Shape 268"/>
          <p:cNvSpPr txBox="false"/>
          <p:nvPr isPhoto="false"/>
        </p:nvSpPr>
        <p:spPr>
          <a:xfrm flipH="false" flipV="false" rot="0">
            <a:off x="2358703" y="3703722"/>
            <a:ext cx="124987" cy="124986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47625">
            <a:solidFill>
              <a:srgbClr val="498BF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9" name="Shape 269"/>
          <p:cNvSpPr txBox="false"/>
          <p:nvPr isPhoto="false"/>
        </p:nvSpPr>
        <p:spPr>
          <a:xfrm flipH="false" flipV="false" rot="0">
            <a:off x="741098" y="3703722"/>
            <a:ext cx="124988" cy="124986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47625">
            <a:solidFill>
              <a:srgbClr val="498BF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0" name="Shape 270"/>
          <p:cNvSpPr txBox="false"/>
          <p:nvPr isPhoto="false"/>
        </p:nvSpPr>
        <p:spPr>
          <a:xfrm flipH="false" flipV="false" rot="0">
            <a:off x="4115041" y="3703722"/>
            <a:ext cx="124988" cy="124986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 w="47625">
            <a:solidFill>
              <a:srgbClr val="498BF5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1" name="Shape 271"/>
          <p:cNvSpPr txBox="false"/>
          <p:nvPr isPhoto="false"/>
        </p:nvSpPr>
        <p:spPr>
          <a:xfrm flipH="false" flipV="false" rot="0">
            <a:off x="1079341" y="1432463"/>
            <a:ext cx="451960" cy="451954"/>
          </a:xfrm>
          <a:prstGeom prst="roundRect">
            <a:avLst>
              <a:gd fmla="val 50000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2" name="Shape 272"/>
          <p:cNvSpPr txBox="true"/>
          <p:nvPr isPhoto="false"/>
        </p:nvSpPr>
        <p:spPr>
          <a:xfrm flipH="false" flipV="false" rot="0">
            <a:off x="1129906" y="1592369"/>
            <a:ext cx="355322" cy="182613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indent="0" lvl="0" marL="0">
              <a:lnSpc>
                <a:spcPts val="1400"/>
              </a:lnSpc>
              <a:defRPr sz="1600">
                <a:solidFill>
                  <a:schemeClr val="bg1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700"/>
              <a:t>1</a:t>
            </a:r>
            <a:endParaRPr sz="1700"/>
          </a:p>
        </p:txBody>
      </p:sp>
      <p:sp>
        <p:nvSpPr>
          <p:cNvPr hidden="false" id="273" name="Shape 273"/>
          <p:cNvSpPr txBox="false"/>
          <p:nvPr isPhoto="false"/>
        </p:nvSpPr>
        <p:spPr>
          <a:xfrm flipH="false" flipV="false" rot="0">
            <a:off x="4461432" y="1432463"/>
            <a:ext cx="451960" cy="451954"/>
          </a:xfrm>
          <a:prstGeom prst="roundRect">
            <a:avLst>
              <a:gd fmla="val 50000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4" name="Shape 274"/>
          <p:cNvSpPr txBox="true"/>
          <p:nvPr isPhoto="false"/>
        </p:nvSpPr>
        <p:spPr>
          <a:xfrm flipH="false" flipV="false" rot="0">
            <a:off x="4511997" y="1592369"/>
            <a:ext cx="355322" cy="182613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indent="0" lvl="0" marL="0">
              <a:lnSpc>
                <a:spcPts val="1400"/>
              </a:lnSpc>
              <a:defRPr sz="1700">
                <a:solidFill>
                  <a:schemeClr val="bg1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3</a:t>
            </a:r>
          </a:p>
        </p:txBody>
      </p:sp>
      <p:sp>
        <p:nvSpPr>
          <p:cNvPr hidden="false" id="275" name="Shape 275"/>
          <p:cNvSpPr txBox="false"/>
          <p:nvPr isPhoto="false"/>
        </p:nvSpPr>
        <p:spPr>
          <a:xfrm flipH="false" flipV="false" rot="0">
            <a:off x="7762419" y="1432463"/>
            <a:ext cx="451960" cy="451954"/>
          </a:xfrm>
          <a:prstGeom prst="roundRect">
            <a:avLst>
              <a:gd fmla="val 50000" name="adj"/>
            </a:avLst>
          </a:prstGeom>
          <a:gradFill>
            <a:gsLst>
              <a:gs pos="87000">
                <a:srgbClr val="49B8FD"/>
              </a:gs>
              <a:gs pos="47000">
                <a:srgbClr val="486FFD"/>
              </a:gs>
              <a:gs pos="3000">
                <a:srgbClr val="283CD2">
                  <a:lumMod val="95000"/>
                </a:srgbClr>
              </a:gs>
            </a:gsLst>
          </a:gradFill>
          <a:ln w="63500">
            <a:solidFill>
              <a:srgbClr val="E1E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3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6" name="Shape 276"/>
          <p:cNvSpPr txBox="true"/>
          <p:nvPr isPhoto="false"/>
        </p:nvSpPr>
        <p:spPr>
          <a:xfrm flipH="false" flipV="false" rot="0">
            <a:off x="7812984" y="1592369"/>
            <a:ext cx="355321" cy="182613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ctr" indent="0" lvl="0" marL="0">
              <a:lnSpc>
                <a:spcPts val="1400"/>
              </a:lnSpc>
              <a:defRPr sz="1700">
                <a:solidFill>
                  <a:schemeClr val="bg1"/>
                </a:solidFill>
                <a:latin typeface="Golos Text Bold"/>
                <a:ea typeface="Golos Text Bold"/>
                <a:cs typeface="Golos Text Bold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5</a:t>
            </a:r>
          </a:p>
        </p:txBody>
      </p:sp>
      <p:pic>
        <p:nvPicPr>
          <p:cNvPr hidden="false" id="278" name="Picture 2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79" name="GroupShape 2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0" name="Shape 280"/>
          <p:cNvSpPr txBox="false"/>
          <p:nvPr isPhoto="false"/>
        </p:nvSpPr>
        <p:spPr>
          <a:xfrm flipH="false" flipV="false" rot="0">
            <a:off x="826143" y="2939169"/>
            <a:ext cx="963611" cy="332039"/>
          </a:xfrm>
          <a:prstGeom prst="roundRect">
            <a:avLst>
              <a:gd fmla="val 12139" name="adj"/>
            </a:avLst>
          </a:prstGeom>
          <a:solidFill>
            <a:srgbClr val="D3E3FD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81" name="Shape 281"/>
          <p:cNvSpPr txBox="false"/>
          <p:nvPr isPhoto="false"/>
        </p:nvSpPr>
        <p:spPr>
          <a:xfrm flipH="false" flipV="false" rot="0">
            <a:off x="826143" y="2404803"/>
            <a:ext cx="995361" cy="332039"/>
          </a:xfrm>
          <a:prstGeom prst="roundRect">
            <a:avLst>
              <a:gd fmla="val 12139" name="adj"/>
            </a:avLst>
          </a:prstGeom>
          <a:solidFill>
            <a:srgbClr val="D3E3FD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82" name="Shape 282"/>
          <p:cNvSpPr txBox="false"/>
          <p:nvPr isPhoto="false"/>
        </p:nvSpPr>
        <p:spPr>
          <a:xfrm flipH="false" flipV="false" rot="0">
            <a:off x="849004" y="1814261"/>
            <a:ext cx="1795461" cy="332039"/>
          </a:xfrm>
          <a:prstGeom prst="roundRect">
            <a:avLst>
              <a:gd fmla="val 12139" name="adj"/>
            </a:avLst>
          </a:prstGeom>
          <a:solidFill>
            <a:srgbClr val="D3E3FD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83" name="Shape 283"/>
          <p:cNvSpPr txBox="false"/>
          <p:nvPr isPhoto="false"/>
        </p:nvSpPr>
        <p:spPr>
          <a:xfrm flipH="false" flipV="false" rot="0">
            <a:off x="2902115" y="387755"/>
            <a:ext cx="7299482" cy="35907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spAutoFit/>
          </a:bodyPr>
          <a:p>
            <a:pPr algn="l" indent="0" marL="0">
              <a:lnSpc>
                <a:spcPts val="2800"/>
              </a:lnSpc>
            </a:pPr>
            <a:r>
              <a:rPr b="true" sz="26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Внедрение клиентоцентричного контроля</a:t>
            </a:r>
            <a:endParaRPr b="true" sz="26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84" name="Shape 284"/>
          <p:cNvSpPr txBox="false"/>
          <p:nvPr isPhoto="false"/>
        </p:nvSpPr>
        <p:spPr>
          <a:xfrm flipH="false" flipV="false" rot="0">
            <a:off x="782638" y="1426886"/>
            <a:ext cx="7382748" cy="215444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just" indent="0" marL="0"/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Пример описания контрольно-надзорной деятельности в Реестре процессов:</a:t>
            </a:r>
            <a:endParaRPr b="true" sz="14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85" name="Shape 285"/>
          <p:cNvSpPr txBox="false"/>
          <p:nvPr isPhoto="false"/>
        </p:nvSpPr>
        <p:spPr>
          <a:xfrm flipH="false" flipV="false" rot="0">
            <a:off x="894611" y="1857950"/>
            <a:ext cx="6145529" cy="230832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l" indent="0" marL="0">
              <a:lnSpc>
                <a:spcPts val="1800"/>
              </a:lnSpc>
              <a:spcBef>
                <a:spcPts val="2000"/>
              </a:spcBef>
            </a:pPr>
            <a:r>
              <a:rPr b="true" sz="16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Группа процессов </a:t>
            </a:r>
            <a:r>
              <a:rPr b="true" sz="16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–      «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Государственный контроль (надзор)»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86" name="Shape 286"/>
          <p:cNvSpPr txBox="false"/>
          <p:nvPr isPhoto="false"/>
        </p:nvSpPr>
        <p:spPr>
          <a:xfrm flipH="false" flipV="false" rot="0">
            <a:off x="894611" y="2427319"/>
            <a:ext cx="6145529" cy="230832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l" indent="0" marL="0">
              <a:lnSpc>
                <a:spcPts val="1800"/>
              </a:lnSpc>
              <a:spcBef>
                <a:spcPts val="2000"/>
              </a:spcBef>
            </a:pPr>
            <a:r>
              <a:rPr b="true" sz="16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Функция</a:t>
            </a:r>
            <a:r>
              <a:rPr b="true" sz="13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300">
                <a:solidFill>
                  <a:srgbClr val="002E58"/>
                </a:solidFill>
                <a:latin typeface="Golos Text VF"/>
                <a:ea typeface="Golos Text VF"/>
                <a:cs typeface="Golos Text VF"/>
              </a:rPr>
              <a:t>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–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по виду мероприятия, например, «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Самообследование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»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87" name="Shape 287"/>
          <p:cNvSpPr txBox="false"/>
          <p:nvPr isPhoto="false"/>
        </p:nvSpPr>
        <p:spPr>
          <a:xfrm flipH="false" flipV="false" rot="0">
            <a:off x="952278" y="2977344"/>
            <a:ext cx="6145530" cy="230832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l" indent="0" marL="0">
              <a:lnSpc>
                <a:spcPts val="1800"/>
              </a:lnSpc>
              <a:spcBef>
                <a:spcPts val="2000"/>
              </a:spcBef>
            </a:pPr>
            <a:r>
              <a:rPr b="true" sz="16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Процесс </a:t>
            </a:r>
            <a:r>
              <a:rPr b="true" sz="14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–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по отдельным видам реализации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функции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88" name="Shape 288"/>
          <p:cNvSpPr txBox="false"/>
          <p:nvPr isPhoto="false"/>
        </p:nvSpPr>
        <p:spPr>
          <a:xfrm flipH="false" flipV="false" rot="0">
            <a:off x="952278" y="3912018"/>
            <a:ext cx="5972090" cy="1615827"/>
          </a:xfrm>
          <a:prstGeom prst="rect">
            <a:avLst/>
          </a:prstGeom>
        </p:spPr>
        <p:txBody>
          <a:bodyPr bIns="0" lIns="0" rIns="0" tIns="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-171450" marL="171450">
              <a:lnSpc>
                <a:spcPts val="1500"/>
              </a:lnSpc>
              <a:spcBef>
                <a:spcPts val="1200"/>
              </a:spcBef>
              <a:buFont typeface="Arial"/>
              <a:buChar char="•"/>
            </a:pP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«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Организация и проведение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самообследования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»; 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  <a:p>
            <a:pPr algn="just" indent="-171450" marL="171450">
              <a:lnSpc>
                <a:spcPts val="1500"/>
              </a:lnSpc>
              <a:spcBef>
                <a:spcPts val="1200"/>
              </a:spcBef>
              <a:buFont typeface="Arial"/>
              <a:buChar char="•"/>
            </a:pP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«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Обобщение полученных результатов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самообследования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 и принятие декларации о соблюдении обязательных требований»;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  <a:p>
            <a:pPr algn="just" indent="-171450" marL="171450">
              <a:lnSpc>
                <a:spcPts val="1500"/>
              </a:lnSpc>
              <a:spcBef>
                <a:spcPts val="1200"/>
              </a:spcBef>
              <a:buFont typeface="Arial"/>
              <a:buChar char="•"/>
            </a:pP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«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Направление декларации о соблюдении обязательных требований в контрольный (надзорный) орган»;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  <a:p>
            <a:pPr algn="just" indent="-171450" marL="171450">
              <a:lnSpc>
                <a:spcPts val="1500"/>
              </a:lnSpc>
              <a:spcBef>
                <a:spcPts val="1200"/>
              </a:spcBef>
              <a:buFont typeface="Arial"/>
              <a:buChar char="•"/>
            </a:pP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и </a:t>
            </a:r>
            <a:r>
              <a:rPr b="true" sz="1400">
                <a:solidFill>
                  <a:srgbClr val="276CC0"/>
                </a:solidFill>
                <a:latin typeface="Cambria"/>
                <a:ea typeface="Cambria"/>
                <a:cs typeface="Cambria"/>
              </a:rPr>
              <a:t>т.д.  </a:t>
            </a:r>
            <a:endParaRPr b="true" sz="1400">
              <a:solidFill>
                <a:srgbClr val="276CC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hidden="false" id="289" name="Shape 289"/>
          <p:cNvSpPr txBox="false"/>
          <p:nvPr isPhoto="false"/>
        </p:nvSpPr>
        <p:spPr>
          <a:xfrm flipH="false" flipV="false" rot="0">
            <a:off x="1919247" y="3546711"/>
            <a:ext cx="1177914" cy="230832"/>
          </a:xfrm>
          <a:prstGeom prst="rect">
            <a:avLst/>
          </a:prstGeom>
        </p:spPr>
        <p:txBody>
          <a:bodyPr bIns="0" lIns="0" rIns="0" tIns="0" wrap="square">
            <a:spAutoFit/>
          </a:bodyPr>
          <a:p>
            <a:pPr algn="l" indent="0" marL="0">
              <a:lnSpc>
                <a:spcPts val="1800"/>
              </a:lnSpc>
              <a:spcBef>
                <a:spcPts val="2000"/>
              </a:spcBef>
            </a:pPr>
            <a:r>
              <a:rPr b="true" sz="1600">
                <a:solidFill>
                  <a:srgbClr val="002E58"/>
                </a:solidFill>
                <a:latin typeface="Cambria"/>
                <a:ea typeface="Cambria"/>
                <a:cs typeface="Cambria"/>
              </a:rPr>
              <a:t>Например:</a:t>
            </a:r>
            <a:endParaRPr b="true" sz="1600">
              <a:solidFill>
                <a:srgbClr val="002E58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hidden="false" id="291" name="Picture 29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7145370" y="1084681"/>
            <a:ext cx="4637363" cy="4158164"/>
          </a:xfrm>
          <a:prstGeom prst="rect">
            <a:avLst/>
          </a:prstGeom>
        </p:spPr>
      </p:pic>
      <p:pic>
        <p:nvPicPr>
          <p:cNvPr hidden="false" id="293" name="Picture 29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742023" y="182832"/>
            <a:ext cx="835317" cy="868305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2023-10-24T09:49:39Z</dcterms:modified>
</cp:coreProperties>
</file>